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Josefin Slab"/>
      <p:regular r:id="rId41"/>
      <p:bold r:id="rId42"/>
      <p:italic r:id="rId43"/>
      <p:boldItalic r:id="rId44"/>
    </p:embeddedFont>
    <p:embeddedFont>
      <p:font typeface="Anton"/>
      <p:regular r:id="rId45"/>
    </p:embeddedFont>
    <p:embeddedFont>
      <p:font typeface="Staatliches"/>
      <p:regular r:id="rId46"/>
    </p:embeddedFont>
    <p:embeddedFont>
      <p:font typeface="Anaheim"/>
      <p:regular r:id="rId47"/>
    </p:embeddedFont>
    <p:embeddedFont>
      <p:font typeface="Maven Pro"/>
      <p:regular r:id="rId48"/>
      <p:bold r:id="rId49"/>
    </p:embeddedFont>
    <p:embeddedFont>
      <p:font typeface="Abel"/>
      <p:regular r:id="rId50"/>
    </p:embeddedFont>
    <p:embeddedFont>
      <p:font typeface="EB Garamond"/>
      <p:regular r:id="rId51"/>
      <p:bold r:id="rId52"/>
      <p:italic r:id="rId53"/>
      <p:boldItalic r:id="rId54"/>
    </p:embeddedFont>
    <p:embeddedFont>
      <p:font typeface="Josefin Sans"/>
      <p:regular r:id="rId55"/>
      <p:bold r:id="rId56"/>
      <p:italic r:id="rId57"/>
      <p:boldItalic r:id="rId58"/>
    </p:embeddedFont>
    <p:embeddedFont>
      <p:font typeface="Unica One"/>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4348E05-A100-4F8A-8104-090DA10EB2E4}">
  <a:tblStyle styleId="{84348E05-A100-4F8A-8104-090DA10EB2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JosefinSlab-bold.fntdata"/><Relationship Id="rId41" Type="http://schemas.openxmlformats.org/officeDocument/2006/relationships/font" Target="fonts/JosefinSlab-regular.fntdata"/><Relationship Id="rId44" Type="http://schemas.openxmlformats.org/officeDocument/2006/relationships/font" Target="fonts/JosefinSlab-boldItalic.fntdata"/><Relationship Id="rId43" Type="http://schemas.openxmlformats.org/officeDocument/2006/relationships/font" Target="fonts/JosefinSlab-italic.fntdata"/><Relationship Id="rId46" Type="http://schemas.openxmlformats.org/officeDocument/2006/relationships/font" Target="fonts/Staatliches-regular.fntdata"/><Relationship Id="rId45" Type="http://schemas.openxmlformats.org/officeDocument/2006/relationships/font" Target="fonts/Anto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avenPro-regular.fntdata"/><Relationship Id="rId47" Type="http://schemas.openxmlformats.org/officeDocument/2006/relationships/font" Target="fonts/Anaheim-regular.fntdata"/><Relationship Id="rId49" Type="http://schemas.openxmlformats.org/officeDocument/2006/relationships/font" Target="fonts/MavenPr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EBGaramond-regular.fntdata"/><Relationship Id="rId50" Type="http://schemas.openxmlformats.org/officeDocument/2006/relationships/font" Target="fonts/Abel-regular.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5.xml"/><Relationship Id="rId55" Type="http://schemas.openxmlformats.org/officeDocument/2006/relationships/font" Target="fonts/JosefinSans-regular.fntdata"/><Relationship Id="rId10" Type="http://schemas.openxmlformats.org/officeDocument/2006/relationships/slide" Target="slides/slide4.xml"/><Relationship Id="rId54" Type="http://schemas.openxmlformats.org/officeDocument/2006/relationships/font" Target="fonts/EBGaramond-boldItalic.fntdata"/><Relationship Id="rId13" Type="http://schemas.openxmlformats.org/officeDocument/2006/relationships/slide" Target="slides/slide7.xml"/><Relationship Id="rId57" Type="http://schemas.openxmlformats.org/officeDocument/2006/relationships/font" Target="fonts/JosefinSans-italic.fntdata"/><Relationship Id="rId12" Type="http://schemas.openxmlformats.org/officeDocument/2006/relationships/slide" Target="slides/slide6.xml"/><Relationship Id="rId56" Type="http://schemas.openxmlformats.org/officeDocument/2006/relationships/font" Target="fonts/JosefinSans-bold.fntdata"/><Relationship Id="rId15" Type="http://schemas.openxmlformats.org/officeDocument/2006/relationships/slide" Target="slides/slide9.xml"/><Relationship Id="rId59" Type="http://schemas.openxmlformats.org/officeDocument/2006/relationships/font" Target="fonts/UnicaOne-regular.fntdata"/><Relationship Id="rId14" Type="http://schemas.openxmlformats.org/officeDocument/2006/relationships/slide" Target="slides/slide8.xml"/><Relationship Id="rId58" Type="http://schemas.openxmlformats.org/officeDocument/2006/relationships/font" Target="fonts/Josefi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3947"/>
                </a:solidFill>
                <a:latin typeface="EB Garamond"/>
                <a:ea typeface="EB Garamond"/>
                <a:cs typeface="EB Garamond"/>
                <a:sym typeface="EB Garamond"/>
              </a:rPr>
              <a:t>Ineffiencies &gt; Recession vs. Not Recession (2007-2009) </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Education ***</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WF Loans</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Major Purchase</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Employment 3 years </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States where no defaults***</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Renewable Energy ****</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Small Business***  </a:t>
            </a:r>
            <a:endParaRPr sz="1200">
              <a:solidFill>
                <a:srgbClr val="223947"/>
              </a:solidFill>
              <a:latin typeface="EB Garamond"/>
              <a:ea typeface="EB Garamond"/>
              <a:cs typeface="EB Garamond"/>
              <a:sym typeface="EB Garamond"/>
            </a:endParaRPr>
          </a:p>
          <a:p>
            <a:pPr indent="-304800" lvl="0" marL="457200" rtl="0" algn="l">
              <a:spcBef>
                <a:spcPts val="0"/>
              </a:spcBef>
              <a:spcAft>
                <a:spcPts val="0"/>
              </a:spcAft>
              <a:buClr>
                <a:srgbClr val="223947"/>
              </a:buClr>
              <a:buSzPts val="1200"/>
              <a:buFont typeface="EB Garamond"/>
              <a:buChar char="-"/>
            </a:pPr>
            <a:r>
              <a:rPr lang="en" sz="1200">
                <a:solidFill>
                  <a:srgbClr val="223947"/>
                </a:solidFill>
                <a:latin typeface="EB Garamond"/>
                <a:ea typeface="EB Garamond"/>
                <a:cs typeface="EB Garamond"/>
                <a:sym typeface="EB Garamond"/>
              </a:rPr>
              <a:t>Vacation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8d80411a28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8d80411a28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8c5c8b261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8c5c8b261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Mckayla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g8c60b01fc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c60b01fc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8d80411a2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8d80411a2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8c60b01fc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8c60b01fc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8c5c8b261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8c5c8b261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8dd3383d75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8dd3383d75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8d80411a2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d80411a2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8c5c8b261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8c5c8b26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8dd3383d75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8dd3383d75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8d7e4d7d5a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8d7e4d7d5a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8dd3383d7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dd3383d7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8c5c8b261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8c5c8b261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8dd3383d7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8dd3383d7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8dd3383d7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dd3383d7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Google Shape;1311;g8c5c8b261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8c5c8b261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turn our attention to renewable energy loans.  Here we see the distribution of these loans across states.  Darker areas show where there are proportionally more loans being taken for renewable energy projects.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8dd3383d7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8dd3383d7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before, we found variables that would indicate loan status.  Again we use the c-statistic to evaluate how well each model performs.  Our model using several predictors, listed at the bottom, seems to fare better than a model solely based on the grading system.  As you will recall, grade was not able to accurately assess the riskiness of loans in this category.  A &amp; B grade loans actually fared worse than lower grades, so it makes sense that our model would do a bit better at predicting loan status.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8dd3383d7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8dd3383d7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use several variables in our predictive model, we will draw your attention to a few that seem to be stronger predictors of loan performance.  Increasing annual income, decreasing credit utilization, and smaller loan amounts are particularly associated with the likelihood of a loan remaining in positive status.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8dd3383d75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dd3383d75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8dd3383d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8dd3383d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8dd3383d75_9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8dd3383d75_9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dd3383d75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dd3383d7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8dd3383d7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dd3383d7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8dd3383d75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8dd3383d75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Google Shape;1532;g8dd3383d75_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8dd3383d75_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8dd3383d75_9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8dd3383d75_9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we will leave you with some next steps and final considerations.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want to be asking ourselves what financial nuances need attending to?  One limitation we encountered was dealing with loan maturity.  Some of these loans have not reached the end of their terms, so “good’ and “bad” status might be fluid..  With more time, we would like to analyze how loans migrate statuses over the course of their repayment.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our exploration raised the need for greater model complexity.  As an example, think about loan size and annual income.  Both factors alone are important in whether a borrower can repay a loan, but in conjunction may be even more impactful.  A large loan would present a bigger burden to someone with a smaller income.  With more time, we would want to build models taking into account these types of interactions.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would encourage Lending Club to continue to be open areas where the grading system assesses risk poorly.  We have seen three in particular during this presentation -- loans for education, renewables and small businesses.  In areas like these, the algorithm assigning grades is missing important information, and Lendingn Club should dive deeper into which variables prove important for modeling.  This will be key to protecting Lending Club and its investors from unnecessary risk.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that, we thank you for your time, and invite any questions or comments you may have.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8d7e4d7d5a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8d7e4d7d5a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8dd3383d75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8dd3383d75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8dd3383d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dd3383d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Mckayla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8dd3383d7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8dd3383d7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8dd3383d75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8dd3383d75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8d80411a2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8d80411a2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8d80411a2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8d80411a2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1" name="Google Shape;11;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1">
  <p:cSld name="CUSTOM_6_1_1_1_1">
    <p:bg>
      <p:bgPr>
        <a:solidFill>
          <a:schemeClr val="dk1"/>
        </a:solidFill>
      </p:bgPr>
    </p:bg>
    <p:spTree>
      <p:nvGrpSpPr>
        <p:cNvPr id="73" name="Shape 73"/>
        <p:cNvGrpSpPr/>
        <p:nvPr/>
      </p:nvGrpSpPr>
      <p:grpSpPr>
        <a:xfrm>
          <a:off x="0" y="0"/>
          <a:ext cx="0" cy="0"/>
          <a:chOff x="0" y="0"/>
          <a:chExt cx="0" cy="0"/>
        </a:xfrm>
      </p:grpSpPr>
      <p:sp>
        <p:nvSpPr>
          <p:cNvPr id="74" name="Google Shape;7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75" name="Google Shape;75;p11"/>
          <p:cNvGrpSpPr/>
          <p:nvPr/>
        </p:nvGrpSpPr>
        <p:grpSpPr>
          <a:xfrm>
            <a:off x="429933" y="1083300"/>
            <a:ext cx="4465655" cy="3077191"/>
            <a:chOff x="1211784" y="1483576"/>
            <a:chExt cx="6753864" cy="2714769"/>
          </a:xfrm>
        </p:grpSpPr>
        <p:sp>
          <p:nvSpPr>
            <p:cNvPr id="76" name="Google Shape;7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_2">
    <p:bg>
      <p:bgPr>
        <a:solidFill>
          <a:schemeClr val="dk1"/>
        </a:solidFill>
      </p:bgPr>
    </p:bg>
    <p:spTree>
      <p:nvGrpSpPr>
        <p:cNvPr id="79" name="Shape 79"/>
        <p:cNvGrpSpPr/>
        <p:nvPr/>
      </p:nvGrpSpPr>
      <p:grpSpPr>
        <a:xfrm>
          <a:off x="0" y="0"/>
          <a:ext cx="0" cy="0"/>
          <a:chOff x="0" y="0"/>
          <a:chExt cx="0" cy="0"/>
        </a:xfrm>
      </p:grpSpPr>
      <p:sp>
        <p:nvSpPr>
          <p:cNvPr id="80" name="Google Shape;80;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3" name="Google Shape;8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NUMBER">
  <p:cSld name="CUSTOM_6_1_1_2_1_1">
    <p:bg>
      <p:bgPr>
        <a:solidFill>
          <a:schemeClr val="dk1"/>
        </a:solidFill>
      </p:bgPr>
    </p:bg>
    <p:spTree>
      <p:nvGrpSpPr>
        <p:cNvPr id="84" name="Shape 84"/>
        <p:cNvGrpSpPr/>
        <p:nvPr/>
      </p:nvGrpSpPr>
      <p:grpSpPr>
        <a:xfrm>
          <a:off x="0" y="0"/>
          <a:ext cx="0" cy="0"/>
          <a:chOff x="0" y="0"/>
          <a:chExt cx="0" cy="0"/>
        </a:xfrm>
      </p:grpSpPr>
      <p:sp>
        <p:nvSpPr>
          <p:cNvPr id="85" name="Google Shape;85;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86" name="Google Shape;86;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87" name="Google Shape;87;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90" name="Google Shape;9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6_1_1_2_1_1_1">
    <p:bg>
      <p:bgPr>
        <a:solidFill>
          <a:schemeClr val="dk1"/>
        </a:solidFill>
      </p:bgPr>
    </p:bg>
    <p:spTree>
      <p:nvGrpSpPr>
        <p:cNvPr id="91" name="Shape 91"/>
        <p:cNvGrpSpPr/>
        <p:nvPr/>
      </p:nvGrpSpPr>
      <p:grpSpPr>
        <a:xfrm>
          <a:off x="0" y="0"/>
          <a:ext cx="0" cy="0"/>
          <a:chOff x="0" y="0"/>
          <a:chExt cx="0" cy="0"/>
        </a:xfrm>
      </p:grpSpPr>
      <p:sp>
        <p:nvSpPr>
          <p:cNvPr id="92" name="Google Shape;92;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95" name="Google Shape;95;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6" name="Google Shape;96;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7" name="Google Shape;97;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8" name="Google Shape;98;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9" name="Google Shape;99;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0" name="Google Shape;100;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1" name="Google Shape;101;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3" name="Google Shape;103;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4" name="Google Shape;104;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5" name="Google Shape;105;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107" name="Google Shape;10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17">
    <p:bg>
      <p:bgPr>
        <a:solidFill>
          <a:schemeClr val="dk1"/>
        </a:solidFill>
      </p:bgPr>
    </p:bg>
    <p:spTree>
      <p:nvGrpSpPr>
        <p:cNvPr id="108" name="Shape 108"/>
        <p:cNvGrpSpPr/>
        <p:nvPr/>
      </p:nvGrpSpPr>
      <p:grpSpPr>
        <a:xfrm>
          <a:off x="0" y="0"/>
          <a:ext cx="0" cy="0"/>
          <a:chOff x="0" y="0"/>
          <a:chExt cx="0" cy="0"/>
        </a:xfrm>
      </p:grpSpPr>
      <p:sp>
        <p:nvSpPr>
          <p:cNvPr id="109" name="Google Shape;109;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10" name="Google Shape;110;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1" name="Google Shape;111;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14" name="Google Shape;114;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5" name="Google Shape;115;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16" name="Google Shape;116;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7" name="Google Shape;117;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118" name="Google Shape;11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 TEXT">
  <p:cSld name="CUSTOM_17_1">
    <p:bg>
      <p:bgPr>
        <a:solidFill>
          <a:schemeClr val="dk1"/>
        </a:solidFill>
      </p:bgPr>
    </p:bg>
    <p:spTree>
      <p:nvGrpSpPr>
        <p:cNvPr id="119" name="Shape 119"/>
        <p:cNvGrpSpPr/>
        <p:nvPr/>
      </p:nvGrpSpPr>
      <p:grpSpPr>
        <a:xfrm>
          <a:off x="0" y="0"/>
          <a:ext cx="0" cy="0"/>
          <a:chOff x="0" y="0"/>
          <a:chExt cx="0" cy="0"/>
        </a:xfrm>
      </p:grpSpPr>
      <p:sp>
        <p:nvSpPr>
          <p:cNvPr id="120" name="Google Shape;120;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1" name="Google Shape;121;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2" name="Google Shape;122;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23" name="Google Shape;123;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4" name="Google Shape;124;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5" name="Google Shape;125;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26" name="Google Shape;12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2">
  <p:cSld name="CUSTOM_6_1_1_1_2">
    <p:bg>
      <p:bgPr>
        <a:solidFill>
          <a:schemeClr val="dk1"/>
        </a:solidFill>
      </p:bgPr>
    </p:bg>
    <p:spTree>
      <p:nvGrpSpPr>
        <p:cNvPr id="127" name="Shape 127"/>
        <p:cNvGrpSpPr/>
        <p:nvPr/>
      </p:nvGrpSpPr>
      <p:grpSpPr>
        <a:xfrm>
          <a:off x="0" y="0"/>
          <a:ext cx="0" cy="0"/>
          <a:chOff x="0" y="0"/>
          <a:chExt cx="0" cy="0"/>
        </a:xfrm>
      </p:grpSpPr>
      <p:sp>
        <p:nvSpPr>
          <p:cNvPr id="128" name="Google Shape;128;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
        <p:nvSpPr>
          <p:cNvPr id="129" name="Google Shape;12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2">
  <p:cSld name="CUSTOM_6_1_1_2_1_1_1_1">
    <p:bg>
      <p:bgPr>
        <a:solidFill>
          <a:schemeClr val="dk1"/>
        </a:solidFill>
      </p:bgPr>
    </p:bg>
    <p:spTree>
      <p:nvGrpSpPr>
        <p:cNvPr id="130" name="Shape 130"/>
        <p:cNvGrpSpPr/>
        <p:nvPr/>
      </p:nvGrpSpPr>
      <p:grpSpPr>
        <a:xfrm>
          <a:off x="0" y="0"/>
          <a:ext cx="0" cy="0"/>
          <a:chOff x="0" y="0"/>
          <a:chExt cx="0" cy="0"/>
        </a:xfrm>
      </p:grpSpPr>
      <p:sp>
        <p:nvSpPr>
          <p:cNvPr id="131" name="Google Shape;131;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2" name="Google Shape;132;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33" name="Google Shape;133;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4" name="Google Shape;134;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35" name="Google Shape;135;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6" name="Google Shape;136;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37" name="Google Shape;13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11_1_2_1">
    <p:bg>
      <p:bgPr>
        <a:solidFill>
          <a:schemeClr val="dk1"/>
        </a:solidFill>
      </p:bgPr>
    </p:bg>
    <p:spTree>
      <p:nvGrpSpPr>
        <p:cNvPr id="138" name="Shape 138"/>
        <p:cNvGrpSpPr/>
        <p:nvPr/>
      </p:nvGrpSpPr>
      <p:grpSpPr>
        <a:xfrm>
          <a:off x="0" y="0"/>
          <a:ext cx="0" cy="0"/>
          <a:chOff x="0" y="0"/>
          <a:chExt cx="0" cy="0"/>
        </a:xfrm>
      </p:grpSpPr>
      <p:sp>
        <p:nvSpPr>
          <p:cNvPr id="139" name="Google Shape;139;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42" name="Google Shape;142;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43" name="Google Shape;143;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rgbClr val="434343"/>
                </a:solidFill>
                <a:uFill>
                  <a:noFill/>
                </a:uFill>
                <a:latin typeface="Anaheim"/>
                <a:ea typeface="Anaheim"/>
                <a:cs typeface="Anaheim"/>
                <a:sym typeface="Anaheim"/>
                <a:hlinkClick r:id="rId5"/>
              </a:rPr>
              <a:t>Stories</a:t>
            </a:r>
            <a:endParaRPr b="1" sz="700">
              <a:solidFill>
                <a:srgbClr val="434343"/>
              </a:solidFill>
              <a:latin typeface="Anaheim"/>
              <a:ea typeface="Anaheim"/>
              <a:cs typeface="Anaheim"/>
              <a:sym typeface="Anaheim"/>
            </a:endParaRPr>
          </a:p>
        </p:txBody>
      </p:sp>
      <p:sp>
        <p:nvSpPr>
          <p:cNvPr id="144" name="Google Shape;14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2_1_1">
    <p:bg>
      <p:bgPr>
        <a:solidFill>
          <a:schemeClr val="dk1"/>
        </a:solidFill>
      </p:bgPr>
    </p:bg>
    <p:spTree>
      <p:nvGrpSpPr>
        <p:cNvPr id="145" name="Shape 145"/>
        <p:cNvGrpSpPr/>
        <p:nvPr/>
      </p:nvGrpSpPr>
      <p:grpSpPr>
        <a:xfrm>
          <a:off x="0" y="0"/>
          <a:ext cx="0" cy="0"/>
          <a:chOff x="0" y="0"/>
          <a:chExt cx="0" cy="0"/>
        </a:xfrm>
      </p:grpSpPr>
      <p:sp>
        <p:nvSpPr>
          <p:cNvPr id="146" name="Google Shape;14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p:cSld name="CUSTOM_7_1">
    <p:bg>
      <p:bgPr>
        <a:solidFill>
          <a:schemeClr val="dk1"/>
        </a:solidFill>
      </p:bgPr>
    </p:bg>
    <p:spTree>
      <p:nvGrpSpPr>
        <p:cNvPr id="13" name="Shape 13"/>
        <p:cNvGrpSpPr/>
        <p:nvPr/>
      </p:nvGrpSpPr>
      <p:grpSpPr>
        <a:xfrm>
          <a:off x="0" y="0"/>
          <a:ext cx="0" cy="0"/>
          <a:chOff x="0" y="0"/>
          <a:chExt cx="0" cy="0"/>
        </a:xfrm>
      </p:grpSpPr>
      <p:sp>
        <p:nvSpPr>
          <p:cNvPr id="14" name="Google Shape;14;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7" name="Google Shape;17;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bg>
      <p:bgPr>
        <a:solidFill>
          <a:srgbClr val="FDF3E5">
            <a:alpha val="29620"/>
          </a:srgbClr>
        </a:solidFill>
      </p:bgPr>
    </p:bg>
    <p:spTree>
      <p:nvGrpSpPr>
        <p:cNvPr id="147" name="Shape 147"/>
        <p:cNvGrpSpPr/>
        <p:nvPr/>
      </p:nvGrpSpPr>
      <p:grpSpPr>
        <a:xfrm>
          <a:off x="0" y="0"/>
          <a:ext cx="0" cy="0"/>
          <a:chOff x="0" y="0"/>
          <a:chExt cx="0" cy="0"/>
        </a:xfrm>
      </p:grpSpPr>
      <p:sp>
        <p:nvSpPr>
          <p:cNvPr id="148" name="Google Shape;14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slide" type="title">
  <p:cSld name="TITLE">
    <p:bg>
      <p:bgPr>
        <a:solidFill>
          <a:srgbClr val="223947"/>
        </a:solidFill>
      </p:bgPr>
    </p:bg>
    <p:spTree>
      <p:nvGrpSpPr>
        <p:cNvPr id="149" name="Shape 149"/>
        <p:cNvGrpSpPr/>
        <p:nvPr/>
      </p:nvGrpSpPr>
      <p:grpSpPr>
        <a:xfrm>
          <a:off x="0" y="0"/>
          <a:ext cx="0" cy="0"/>
          <a:chOff x="0" y="0"/>
          <a:chExt cx="0" cy="0"/>
        </a:xfrm>
      </p:grpSpPr>
      <p:grpSp>
        <p:nvGrpSpPr>
          <p:cNvPr id="150" name="Google Shape;150;p22"/>
          <p:cNvGrpSpPr/>
          <p:nvPr/>
        </p:nvGrpSpPr>
        <p:grpSpPr>
          <a:xfrm>
            <a:off x="-150" y="-9"/>
            <a:ext cx="4083675" cy="4082409"/>
            <a:chOff x="-150" y="-9"/>
            <a:chExt cx="4083675" cy="4082409"/>
          </a:xfrm>
        </p:grpSpPr>
        <p:sp>
          <p:nvSpPr>
            <p:cNvPr id="151" name="Google Shape;151;p22"/>
            <p:cNvSpPr/>
            <p:nvPr/>
          </p:nvSpPr>
          <p:spPr>
            <a:xfrm rot="5400000">
              <a:off x="0" y="0"/>
              <a:ext cx="4076700" cy="4076700"/>
            </a:xfrm>
            <a:prstGeom prst="rtTriangle">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rot="-2700000">
              <a:off x="586723" y="586463"/>
              <a:ext cx="641487" cy="641487"/>
            </a:xfrm>
            <a:prstGeom prst="rect">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rot="-2700000">
              <a:off x="1494079" y="586463"/>
              <a:ext cx="641487" cy="641487"/>
            </a:xfrm>
            <a:prstGeom prst="rect">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rot="-2700000">
              <a:off x="2401436" y="586463"/>
              <a:ext cx="641487" cy="641487"/>
            </a:xfrm>
            <a:prstGeom prst="rect">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rot="-2700000">
              <a:off x="1040326" y="1040053"/>
              <a:ext cx="641487" cy="641487"/>
            </a:xfrm>
            <a:prstGeom prst="rect">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rot="-2700000">
              <a:off x="1947808" y="1040053"/>
              <a:ext cx="641487" cy="641487"/>
            </a:xfrm>
            <a:prstGeom prst="rect">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rot="-2700000">
              <a:off x="132845" y="1040053"/>
              <a:ext cx="641487" cy="641487"/>
            </a:xfrm>
            <a:prstGeom prst="rect">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rot="-2700000">
              <a:off x="586586" y="1493644"/>
              <a:ext cx="641487" cy="641487"/>
            </a:xfrm>
            <a:prstGeom prst="rect">
              <a:avLst/>
            </a:prstGeom>
            <a:solidFill>
              <a:srgbClr val="BF0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rot="-2700000">
              <a:off x="1494067" y="1493644"/>
              <a:ext cx="641487" cy="641487"/>
            </a:xfrm>
            <a:prstGeom prst="rect">
              <a:avLst/>
            </a:prstGeom>
            <a:solidFill>
              <a:srgbClr val="BF0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rot="-2700000">
              <a:off x="1040326" y="1947259"/>
              <a:ext cx="641487" cy="641487"/>
            </a:xfrm>
            <a:prstGeom prst="rect">
              <a:avLst/>
            </a:prstGeom>
            <a:solidFill>
              <a:srgbClr val="A80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rot="-2700000">
              <a:off x="132845" y="1947259"/>
              <a:ext cx="641487" cy="641487"/>
            </a:xfrm>
            <a:prstGeom prst="rect">
              <a:avLst/>
            </a:prstGeom>
            <a:solidFill>
              <a:srgbClr val="A80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rot="-2700000">
              <a:off x="586598" y="2400850"/>
              <a:ext cx="641487" cy="641487"/>
            </a:xfrm>
            <a:prstGeom prst="rect">
              <a:avLst/>
            </a:prstGeom>
            <a:solidFill>
              <a:srgbClr val="8E04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rot="-2700000">
              <a:off x="132858" y="2854591"/>
              <a:ext cx="641487" cy="641487"/>
            </a:xfrm>
            <a:prstGeom prst="rect">
              <a:avLst/>
            </a:prstGeom>
            <a:solidFill>
              <a:srgbClr val="7C00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rot="-2700000">
              <a:off x="132858" y="132847"/>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2700000">
              <a:off x="1040339" y="132847"/>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2700000">
              <a:off x="1947820" y="132847"/>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2700000">
              <a:off x="2855301" y="132847"/>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10800000">
              <a:off x="453625" y="0"/>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rot="10800000">
              <a:off x="1361225" y="0"/>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rot="10800000">
              <a:off x="2268775" y="0"/>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rot="5400000">
              <a:off x="-226825" y="680400"/>
              <a:ext cx="907200" cy="453600"/>
            </a:xfrm>
            <a:prstGeom prst="triangle">
              <a:avLst>
                <a:gd fmla="val 50000" name="adj"/>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rot="5400000">
              <a:off x="-226825" y="1587663"/>
              <a:ext cx="907200" cy="453600"/>
            </a:xfrm>
            <a:prstGeom prst="triangle">
              <a:avLst>
                <a:gd fmla="val 50000" name="adj"/>
              </a:avLst>
            </a:prstGeom>
            <a:solidFill>
              <a:srgbClr val="BF0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rot="5400000">
              <a:off x="-226950" y="2494800"/>
              <a:ext cx="907200" cy="453600"/>
            </a:xfrm>
            <a:prstGeom prst="triangle">
              <a:avLst>
                <a:gd fmla="val 50000" name="adj"/>
              </a:avLst>
            </a:prstGeom>
            <a:solidFill>
              <a:srgbClr val="8E04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rot="5400000">
              <a:off x="-226825" y="3402000"/>
              <a:ext cx="907200" cy="453600"/>
            </a:xfrm>
            <a:prstGeom prst="triangle">
              <a:avLst>
                <a:gd fmla="val 50000" name="adj"/>
              </a:avLst>
            </a:prstGeom>
            <a:solidFill>
              <a:srgbClr val="6B0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rot="10800000">
              <a:off x="3176325" y="0"/>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rot="5400000">
              <a:off x="-25" y="0"/>
              <a:ext cx="453600" cy="453600"/>
            </a:xfrm>
            <a:prstGeom prst="rtTriangle">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ph type="ctrTitle"/>
          </p:nvPr>
        </p:nvSpPr>
        <p:spPr>
          <a:xfrm>
            <a:off x="1167450" y="1824760"/>
            <a:ext cx="6809100" cy="1431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40040"/>
              </a:buClr>
              <a:buSzPts val="4800"/>
              <a:buFont typeface="Maven Pro"/>
              <a:buNone/>
              <a:defRPr b="1" sz="4800">
                <a:solidFill>
                  <a:srgbClr val="F40040"/>
                </a:solidFill>
                <a:latin typeface="Maven Pro"/>
                <a:ea typeface="Maven Pro"/>
                <a:cs typeface="Maven Pro"/>
                <a:sym typeface="Maven Pro"/>
              </a:defRPr>
            </a:lvl1pPr>
            <a:lvl2pPr lvl="1"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2pPr>
            <a:lvl3pPr lvl="2"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3pPr>
            <a:lvl4pPr lvl="3"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4pPr>
            <a:lvl5pPr lvl="4"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5pPr>
            <a:lvl6pPr lvl="5"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6pPr>
            <a:lvl7pPr lvl="6"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7pPr>
            <a:lvl8pPr lvl="7"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8pPr>
            <a:lvl9pPr lvl="8" rtl="0" algn="ctr">
              <a:spcBef>
                <a:spcPts val="0"/>
              </a:spcBef>
              <a:spcAft>
                <a:spcPts val="0"/>
              </a:spcAft>
              <a:buClr>
                <a:srgbClr val="F40040"/>
              </a:buClr>
              <a:buSzPts val="6000"/>
              <a:buFont typeface="Maven Pro"/>
              <a:buNone/>
              <a:defRPr sz="6000">
                <a:solidFill>
                  <a:srgbClr val="F40040"/>
                </a:solidFill>
                <a:latin typeface="Maven Pro"/>
                <a:ea typeface="Maven Pro"/>
                <a:cs typeface="Maven Pro"/>
                <a:sym typeface="Maven Pro"/>
              </a:defRPr>
            </a:lvl9pPr>
          </a:lstStyle>
          <a:p/>
        </p:txBody>
      </p:sp>
      <p:grpSp>
        <p:nvGrpSpPr>
          <p:cNvPr id="178" name="Google Shape;178;p22"/>
          <p:cNvGrpSpPr/>
          <p:nvPr/>
        </p:nvGrpSpPr>
        <p:grpSpPr>
          <a:xfrm>
            <a:off x="5967875" y="1968291"/>
            <a:ext cx="3176125" cy="3175209"/>
            <a:chOff x="5967875" y="1968291"/>
            <a:chExt cx="3176125" cy="3175209"/>
          </a:xfrm>
        </p:grpSpPr>
        <p:sp>
          <p:nvSpPr>
            <p:cNvPr id="179" name="Google Shape;179;p22"/>
            <p:cNvSpPr/>
            <p:nvPr/>
          </p:nvSpPr>
          <p:spPr>
            <a:xfrm rot="-5400000">
              <a:off x="6005400" y="2005198"/>
              <a:ext cx="3152700" cy="3123900"/>
            </a:xfrm>
            <a:prstGeom prst="rtTriangle">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rot="8100000">
              <a:off x="7915640" y="3915541"/>
              <a:ext cx="641487" cy="641487"/>
            </a:xfrm>
            <a:prstGeom prst="rect">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rot="8100000">
              <a:off x="7008283" y="3915541"/>
              <a:ext cx="641487" cy="641487"/>
            </a:xfrm>
            <a:prstGeom prst="rect">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rot="8100000">
              <a:off x="7462036" y="3461950"/>
              <a:ext cx="641487" cy="641487"/>
            </a:xfrm>
            <a:prstGeom prst="rect">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rot="8100000">
              <a:off x="8369518" y="3461950"/>
              <a:ext cx="641487" cy="641487"/>
            </a:xfrm>
            <a:prstGeom prst="rect">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rot="8100000">
              <a:off x="7915777" y="3008359"/>
              <a:ext cx="641487" cy="641487"/>
            </a:xfrm>
            <a:prstGeom prst="rect">
              <a:avLst/>
            </a:prstGeom>
            <a:solidFill>
              <a:srgbClr val="BF02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rot="8100000">
              <a:off x="8369518" y="2554744"/>
              <a:ext cx="641487" cy="641487"/>
            </a:xfrm>
            <a:prstGeom prst="rect">
              <a:avLst/>
            </a:prstGeom>
            <a:solidFill>
              <a:srgbClr val="A80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rot="8100000">
              <a:off x="8369505" y="4369156"/>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rot="8100000">
              <a:off x="7462024" y="4369156"/>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rot="8100000">
              <a:off x="6554543" y="4369156"/>
              <a:ext cx="641487" cy="641487"/>
            </a:xfrm>
            <a:prstGeom prst="rect">
              <a:avLst/>
            </a:prstGeom>
            <a:solidFill>
              <a:srgbClr val="FF1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7783025" y="4689891"/>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875425" y="4689891"/>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5967875" y="4689891"/>
              <a:ext cx="907200" cy="453600"/>
            </a:xfrm>
            <a:prstGeom prst="triangle">
              <a:avLst>
                <a:gd fmla="val 50000" name="adj"/>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rot="-5400000">
              <a:off x="8463475" y="4009491"/>
              <a:ext cx="907200" cy="453600"/>
            </a:xfrm>
            <a:prstGeom prst="triangle">
              <a:avLst>
                <a:gd fmla="val 50000" name="adj"/>
              </a:avLst>
            </a:prstGeom>
            <a:solidFill>
              <a:srgbClr val="F400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5400000">
              <a:off x="8463475" y="3102228"/>
              <a:ext cx="907200" cy="453600"/>
            </a:xfrm>
            <a:prstGeom prst="triangle">
              <a:avLst>
                <a:gd fmla="val 50000" name="adj"/>
              </a:avLst>
            </a:prstGeom>
            <a:solidFill>
              <a:srgbClr val="D6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rot="-5400000">
              <a:off x="8463600" y="2195091"/>
              <a:ext cx="907200" cy="453600"/>
            </a:xfrm>
            <a:prstGeom prst="triangle">
              <a:avLst>
                <a:gd fmla="val 50000" name="adj"/>
              </a:avLst>
            </a:prstGeom>
            <a:solidFill>
              <a:srgbClr val="8E04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rot="-5400000">
              <a:off x="8690275" y="4689891"/>
              <a:ext cx="453600" cy="453600"/>
            </a:xfrm>
            <a:prstGeom prst="rtTriangle">
              <a:avLst/>
            </a:prstGeom>
            <a:solidFill>
              <a:srgbClr val="FF3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2"/>
          <p:cNvSpPr txBox="1"/>
          <p:nvPr>
            <p:ph idx="1" type="subTitle"/>
          </p:nvPr>
        </p:nvSpPr>
        <p:spPr>
          <a:xfrm>
            <a:off x="1785900" y="3331425"/>
            <a:ext cx="5572200" cy="1089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rgbClr val="FFFFFF"/>
                </a:solidFill>
                <a:latin typeface="EB Garamond"/>
                <a:ea typeface="EB Garamond"/>
                <a:cs typeface="EB Garamond"/>
                <a:sym typeface="EB Garamond"/>
              </a:defRPr>
            </a:lvl1pPr>
            <a:lvl2pPr lvl="1" rtl="0" algn="ctr">
              <a:spcBef>
                <a:spcPts val="1600"/>
              </a:spcBef>
              <a:spcAft>
                <a:spcPts val="0"/>
              </a:spcAft>
              <a:buNone/>
              <a:defRPr>
                <a:solidFill>
                  <a:srgbClr val="FFFFFF"/>
                </a:solidFill>
                <a:latin typeface="EB Garamond"/>
                <a:ea typeface="EB Garamond"/>
                <a:cs typeface="EB Garamond"/>
                <a:sym typeface="EB Garamond"/>
              </a:defRPr>
            </a:lvl2pPr>
            <a:lvl3pPr lvl="2" rtl="0" algn="ctr">
              <a:spcBef>
                <a:spcPts val="1600"/>
              </a:spcBef>
              <a:spcAft>
                <a:spcPts val="0"/>
              </a:spcAft>
              <a:buNone/>
              <a:defRPr>
                <a:solidFill>
                  <a:srgbClr val="FFFFFF"/>
                </a:solidFill>
                <a:latin typeface="EB Garamond"/>
                <a:ea typeface="EB Garamond"/>
                <a:cs typeface="EB Garamond"/>
                <a:sym typeface="EB Garamond"/>
              </a:defRPr>
            </a:lvl3pPr>
            <a:lvl4pPr lvl="3" rtl="0" algn="ctr">
              <a:spcBef>
                <a:spcPts val="1600"/>
              </a:spcBef>
              <a:spcAft>
                <a:spcPts val="0"/>
              </a:spcAft>
              <a:buNone/>
              <a:defRPr>
                <a:solidFill>
                  <a:srgbClr val="FFFFFF"/>
                </a:solidFill>
                <a:latin typeface="EB Garamond"/>
                <a:ea typeface="EB Garamond"/>
                <a:cs typeface="EB Garamond"/>
                <a:sym typeface="EB Garamond"/>
              </a:defRPr>
            </a:lvl4pPr>
            <a:lvl5pPr lvl="4" rtl="0" algn="ctr">
              <a:spcBef>
                <a:spcPts val="1600"/>
              </a:spcBef>
              <a:spcAft>
                <a:spcPts val="0"/>
              </a:spcAft>
              <a:buNone/>
              <a:defRPr>
                <a:solidFill>
                  <a:srgbClr val="FFFFFF"/>
                </a:solidFill>
                <a:latin typeface="EB Garamond"/>
                <a:ea typeface="EB Garamond"/>
                <a:cs typeface="EB Garamond"/>
                <a:sym typeface="EB Garamond"/>
              </a:defRPr>
            </a:lvl5pPr>
            <a:lvl6pPr lvl="5" rtl="0" algn="ctr">
              <a:spcBef>
                <a:spcPts val="1600"/>
              </a:spcBef>
              <a:spcAft>
                <a:spcPts val="0"/>
              </a:spcAft>
              <a:buNone/>
              <a:defRPr>
                <a:solidFill>
                  <a:srgbClr val="FFFFFF"/>
                </a:solidFill>
                <a:latin typeface="EB Garamond"/>
                <a:ea typeface="EB Garamond"/>
                <a:cs typeface="EB Garamond"/>
                <a:sym typeface="EB Garamond"/>
              </a:defRPr>
            </a:lvl6pPr>
            <a:lvl7pPr lvl="6" rtl="0" algn="ctr">
              <a:spcBef>
                <a:spcPts val="1600"/>
              </a:spcBef>
              <a:spcAft>
                <a:spcPts val="0"/>
              </a:spcAft>
              <a:buNone/>
              <a:defRPr>
                <a:solidFill>
                  <a:srgbClr val="FFFFFF"/>
                </a:solidFill>
                <a:latin typeface="EB Garamond"/>
                <a:ea typeface="EB Garamond"/>
                <a:cs typeface="EB Garamond"/>
                <a:sym typeface="EB Garamond"/>
              </a:defRPr>
            </a:lvl7pPr>
            <a:lvl8pPr lvl="7" rtl="0" algn="ctr">
              <a:spcBef>
                <a:spcPts val="1600"/>
              </a:spcBef>
              <a:spcAft>
                <a:spcPts val="0"/>
              </a:spcAft>
              <a:buNone/>
              <a:defRPr>
                <a:solidFill>
                  <a:srgbClr val="FFFFFF"/>
                </a:solidFill>
                <a:latin typeface="EB Garamond"/>
                <a:ea typeface="EB Garamond"/>
                <a:cs typeface="EB Garamond"/>
                <a:sym typeface="EB Garamond"/>
              </a:defRPr>
            </a:lvl8pPr>
            <a:lvl9pPr lvl="8" rtl="0" algn="ctr">
              <a:spcBef>
                <a:spcPts val="1600"/>
              </a:spcBef>
              <a:spcAft>
                <a:spcPts val="1600"/>
              </a:spcAft>
              <a:buNone/>
              <a:defRPr>
                <a:solidFill>
                  <a:srgbClr val="FFFFFF"/>
                </a:solidFill>
                <a:latin typeface="EB Garamond"/>
                <a:ea typeface="EB Garamond"/>
                <a:cs typeface="EB Garamond"/>
                <a:sym typeface="EB Garamond"/>
              </a:defRPr>
            </a:lvl9pPr>
          </a:lstStyle>
          <a:p/>
        </p:txBody>
      </p:sp>
      <p:sp>
        <p:nvSpPr>
          <p:cNvPr id="197" name="Google Shape;19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814">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slide" type="tx">
  <p:cSld name="TITLE_AND_BODY">
    <p:bg>
      <p:bgPr>
        <a:solidFill>
          <a:srgbClr val="F40040"/>
        </a:solidFill>
      </p:bgPr>
    </p:bg>
    <p:spTree>
      <p:nvGrpSpPr>
        <p:cNvPr id="198" name="Shape 198"/>
        <p:cNvGrpSpPr/>
        <p:nvPr/>
      </p:nvGrpSpPr>
      <p:grpSpPr>
        <a:xfrm>
          <a:off x="0" y="0"/>
          <a:ext cx="0" cy="0"/>
          <a:chOff x="0" y="0"/>
          <a:chExt cx="0" cy="0"/>
        </a:xfrm>
      </p:grpSpPr>
      <p:sp>
        <p:nvSpPr>
          <p:cNvPr id="199" name="Google Shape;199;p23"/>
          <p:cNvSpPr/>
          <p:nvPr/>
        </p:nvSpPr>
        <p:spPr>
          <a:xfrm rot="5400000">
            <a:off x="-1289700" y="1291800"/>
            <a:ext cx="5141400" cy="2562000"/>
          </a:xfrm>
          <a:prstGeom prst="triangle">
            <a:avLst>
              <a:gd fmla="val 50000" name="adj"/>
            </a:avLst>
          </a:prstGeom>
          <a:solidFill>
            <a:srgbClr val="2239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ph type="title"/>
          </p:nvPr>
        </p:nvSpPr>
        <p:spPr>
          <a:xfrm>
            <a:off x="3419300" y="651500"/>
            <a:ext cx="4984500" cy="13056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1pPr>
            <a:lvl2pPr lvl="1"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2pPr>
            <a:lvl3pPr lvl="2"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3pPr>
            <a:lvl4pPr lvl="3"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4pPr>
            <a:lvl5pPr lvl="4"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5pPr>
            <a:lvl6pPr lvl="5"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6pPr>
            <a:lvl7pPr lvl="6"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7pPr>
            <a:lvl8pPr lvl="7"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8pPr>
            <a:lvl9pPr lvl="8" rtl="0" algn="r">
              <a:spcBef>
                <a:spcPts val="0"/>
              </a:spcBef>
              <a:spcAft>
                <a:spcPts val="0"/>
              </a:spcAft>
              <a:buClr>
                <a:srgbClr val="223947"/>
              </a:buClr>
              <a:buSzPts val="3000"/>
              <a:buFont typeface="Maven Pro"/>
              <a:buNone/>
              <a:defRPr sz="3000">
                <a:solidFill>
                  <a:srgbClr val="223947"/>
                </a:solidFill>
                <a:latin typeface="Maven Pro"/>
                <a:ea typeface="Maven Pro"/>
                <a:cs typeface="Maven Pro"/>
                <a:sym typeface="Maven Pro"/>
              </a:defRPr>
            </a:lvl9pPr>
          </a:lstStyle>
          <a:p/>
        </p:txBody>
      </p:sp>
      <p:sp>
        <p:nvSpPr>
          <p:cNvPr id="201" name="Google Shape;201;p23"/>
          <p:cNvSpPr txBox="1"/>
          <p:nvPr>
            <p:ph idx="1" type="body"/>
          </p:nvPr>
        </p:nvSpPr>
        <p:spPr>
          <a:xfrm>
            <a:off x="3680900" y="2161225"/>
            <a:ext cx="4722900" cy="2106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1pPr>
            <a:lvl2pPr indent="-304800" lvl="1" marL="9144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2pPr>
            <a:lvl3pPr indent="-304800" lvl="2" marL="13716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3pPr>
            <a:lvl4pPr indent="-304800" lvl="3" marL="18288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4pPr>
            <a:lvl5pPr indent="-304800" lvl="4" marL="22860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5pPr>
            <a:lvl6pPr indent="-304800" lvl="5" marL="27432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6pPr>
            <a:lvl7pPr indent="-304800" lvl="6" marL="32004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7pPr>
            <a:lvl8pPr indent="-304800" lvl="7" marL="36576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8pPr>
            <a:lvl9pPr indent="-304800" lvl="8" marL="4114800" rtl="0">
              <a:lnSpc>
                <a:spcPct val="100000"/>
              </a:lnSpc>
              <a:spcBef>
                <a:spcPts val="0"/>
              </a:spcBef>
              <a:spcAft>
                <a:spcPts val="0"/>
              </a:spcAft>
              <a:buClr>
                <a:srgbClr val="223947"/>
              </a:buClr>
              <a:buSzPts val="1200"/>
              <a:buFont typeface="EB Garamond"/>
              <a:buChar char="⏷"/>
              <a:defRPr>
                <a:solidFill>
                  <a:srgbClr val="223947"/>
                </a:solidFill>
                <a:latin typeface="EB Garamond"/>
                <a:ea typeface="EB Garamond"/>
                <a:cs typeface="EB Garamond"/>
                <a:sym typeface="EB Garamond"/>
              </a:defRPr>
            </a:lvl9pPr>
          </a:lstStyle>
          <a:p/>
        </p:txBody>
      </p:sp>
      <p:sp>
        <p:nvSpPr>
          <p:cNvPr id="202" name="Google Shape;20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223947"/>
                </a:solidFill>
                <a:latin typeface="EB Garamond"/>
                <a:ea typeface="EB Garamond"/>
                <a:cs typeface="EB Garamond"/>
                <a:sym typeface="EB Garamond"/>
              </a:defRPr>
            </a:lvl1pPr>
            <a:lvl2pPr lvl="1">
              <a:buNone/>
              <a:defRPr>
                <a:solidFill>
                  <a:srgbClr val="223947"/>
                </a:solidFill>
                <a:latin typeface="EB Garamond"/>
                <a:ea typeface="EB Garamond"/>
                <a:cs typeface="EB Garamond"/>
                <a:sym typeface="EB Garamond"/>
              </a:defRPr>
            </a:lvl2pPr>
            <a:lvl3pPr lvl="2">
              <a:buNone/>
              <a:defRPr>
                <a:solidFill>
                  <a:srgbClr val="223947"/>
                </a:solidFill>
                <a:latin typeface="EB Garamond"/>
                <a:ea typeface="EB Garamond"/>
                <a:cs typeface="EB Garamond"/>
                <a:sym typeface="EB Garamond"/>
              </a:defRPr>
            </a:lvl3pPr>
            <a:lvl4pPr lvl="3">
              <a:buNone/>
              <a:defRPr>
                <a:solidFill>
                  <a:srgbClr val="223947"/>
                </a:solidFill>
                <a:latin typeface="EB Garamond"/>
                <a:ea typeface="EB Garamond"/>
                <a:cs typeface="EB Garamond"/>
                <a:sym typeface="EB Garamond"/>
              </a:defRPr>
            </a:lvl4pPr>
            <a:lvl5pPr lvl="4">
              <a:buNone/>
              <a:defRPr>
                <a:solidFill>
                  <a:srgbClr val="223947"/>
                </a:solidFill>
                <a:latin typeface="EB Garamond"/>
                <a:ea typeface="EB Garamond"/>
                <a:cs typeface="EB Garamond"/>
                <a:sym typeface="EB Garamond"/>
              </a:defRPr>
            </a:lvl5pPr>
            <a:lvl6pPr lvl="5">
              <a:buNone/>
              <a:defRPr>
                <a:solidFill>
                  <a:srgbClr val="223947"/>
                </a:solidFill>
                <a:latin typeface="EB Garamond"/>
                <a:ea typeface="EB Garamond"/>
                <a:cs typeface="EB Garamond"/>
                <a:sym typeface="EB Garamond"/>
              </a:defRPr>
            </a:lvl6pPr>
            <a:lvl7pPr lvl="6">
              <a:buNone/>
              <a:defRPr>
                <a:solidFill>
                  <a:srgbClr val="223947"/>
                </a:solidFill>
                <a:latin typeface="EB Garamond"/>
                <a:ea typeface="EB Garamond"/>
                <a:cs typeface="EB Garamond"/>
                <a:sym typeface="EB Garamond"/>
              </a:defRPr>
            </a:lvl7pPr>
            <a:lvl8pPr lvl="7">
              <a:buNone/>
              <a:defRPr>
                <a:solidFill>
                  <a:srgbClr val="223947"/>
                </a:solidFill>
                <a:latin typeface="EB Garamond"/>
                <a:ea typeface="EB Garamond"/>
                <a:cs typeface="EB Garamond"/>
                <a:sym typeface="EB Garamond"/>
              </a:defRPr>
            </a:lvl8pPr>
            <a:lvl9pPr lvl="8">
              <a:buNone/>
              <a:defRPr>
                <a:solidFill>
                  <a:srgbClr val="223947"/>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bg>
      <p:bgPr>
        <a:solidFill>
          <a:schemeClr val="dk1"/>
        </a:solidFill>
      </p:bgPr>
    </p:bg>
    <p:spTree>
      <p:nvGrpSpPr>
        <p:cNvPr id="19" name="Shape 19"/>
        <p:cNvGrpSpPr/>
        <p:nvPr/>
      </p:nvGrpSpPr>
      <p:grpSpPr>
        <a:xfrm>
          <a:off x="0" y="0"/>
          <a:ext cx="0" cy="0"/>
          <a:chOff x="0" y="0"/>
          <a:chExt cx="0" cy="0"/>
        </a:xfrm>
      </p:grpSpPr>
      <p:sp>
        <p:nvSpPr>
          <p:cNvPr id="20" name="Google Shape;20;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2" name="Google Shape;22;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3" name="Google Shape;23;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4" name="Google Shape;24;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5" name="Google Shape;25;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6" name="Google Shape;26;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7" name="Google Shape;27;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8" name="Google Shape;2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1">
  <p:cSld name="CUSTOM_14_1">
    <p:bg>
      <p:bgPr>
        <a:solidFill>
          <a:schemeClr val="dk1"/>
        </a:solidFill>
      </p:bgPr>
    </p:bg>
    <p:spTree>
      <p:nvGrpSpPr>
        <p:cNvPr id="29" name="Shape 29"/>
        <p:cNvGrpSpPr/>
        <p:nvPr/>
      </p:nvGrpSpPr>
      <p:grpSpPr>
        <a:xfrm>
          <a:off x="0" y="0"/>
          <a:ext cx="0" cy="0"/>
          <a:chOff x="0" y="0"/>
          <a:chExt cx="0" cy="0"/>
        </a:xfrm>
      </p:grpSpPr>
      <p:sp>
        <p:nvSpPr>
          <p:cNvPr id="30" name="Google Shape;30;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32" name="Google Shape;32;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33" name="Google Shape;33;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16">
    <p:bg>
      <p:bgPr>
        <a:solidFill>
          <a:schemeClr val="dk1"/>
        </a:solidFill>
      </p:bgPr>
    </p:bg>
    <p:spTree>
      <p:nvGrpSpPr>
        <p:cNvPr id="35" name="Shape 35"/>
        <p:cNvGrpSpPr/>
        <p:nvPr/>
      </p:nvGrpSpPr>
      <p:grpSpPr>
        <a:xfrm>
          <a:off x="0" y="0"/>
          <a:ext cx="0" cy="0"/>
          <a:chOff x="0" y="0"/>
          <a:chExt cx="0" cy="0"/>
        </a:xfrm>
      </p:grpSpPr>
      <p:grpSp>
        <p:nvGrpSpPr>
          <p:cNvPr id="36" name="Google Shape;36;p6"/>
          <p:cNvGrpSpPr/>
          <p:nvPr/>
        </p:nvGrpSpPr>
        <p:grpSpPr>
          <a:xfrm>
            <a:off x="948275" y="3046075"/>
            <a:ext cx="8195650" cy="465225"/>
            <a:chOff x="948275" y="3046075"/>
            <a:chExt cx="8195650" cy="465225"/>
          </a:xfrm>
        </p:grpSpPr>
        <p:sp>
          <p:nvSpPr>
            <p:cNvPr id="37" name="Google Shape;37;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0" name="Google Shape;40;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p:cSld name="CUSTOM_16_2">
    <p:bg>
      <p:bgPr>
        <a:solidFill>
          <a:schemeClr val="dk1"/>
        </a:solidFill>
      </p:bgPr>
    </p:bg>
    <p:spTree>
      <p:nvGrpSpPr>
        <p:cNvPr id="42" name="Shape 42"/>
        <p:cNvGrpSpPr/>
        <p:nvPr/>
      </p:nvGrpSpPr>
      <p:grpSpPr>
        <a:xfrm>
          <a:off x="0" y="0"/>
          <a:ext cx="0" cy="0"/>
          <a:chOff x="0" y="0"/>
          <a:chExt cx="0" cy="0"/>
        </a:xfrm>
      </p:grpSpPr>
      <p:sp>
        <p:nvSpPr>
          <p:cNvPr id="43" name="Google Shape;43;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5" name="Google Shape;45;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6" name="Google Shape;46;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16_1">
    <p:bg>
      <p:bgPr>
        <a:solidFill>
          <a:schemeClr val="dk1"/>
        </a:solidFill>
      </p:bgPr>
    </p:bg>
    <p:spTree>
      <p:nvGrpSpPr>
        <p:cNvPr id="48" name="Shape 48"/>
        <p:cNvGrpSpPr/>
        <p:nvPr/>
      </p:nvGrpSpPr>
      <p:grpSpPr>
        <a:xfrm>
          <a:off x="0" y="0"/>
          <a:ext cx="0" cy="0"/>
          <a:chOff x="0" y="0"/>
          <a:chExt cx="0" cy="0"/>
        </a:xfrm>
      </p:grpSpPr>
      <p:sp>
        <p:nvSpPr>
          <p:cNvPr id="49" name="Google Shape;49;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50" name="Google Shape;50;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51" name="Google Shape;51;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52" name="Google Shape;52;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53" name="Google Shape;53;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56" name="Google Shape;5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16_1_1">
    <p:bg>
      <p:bgPr>
        <a:solidFill>
          <a:schemeClr val="dk1"/>
        </a:solidFill>
      </p:bgPr>
    </p:bg>
    <p:spTree>
      <p:nvGrpSpPr>
        <p:cNvPr id="57" name="Shape 57"/>
        <p:cNvGrpSpPr/>
        <p:nvPr/>
      </p:nvGrpSpPr>
      <p:grpSpPr>
        <a:xfrm>
          <a:off x="0" y="0"/>
          <a:ext cx="0" cy="0"/>
          <a:chOff x="0" y="0"/>
          <a:chExt cx="0" cy="0"/>
        </a:xfrm>
      </p:grpSpPr>
      <p:sp>
        <p:nvSpPr>
          <p:cNvPr id="58" name="Google Shape;58;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9" name="Google Shape;59;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0" name="Google Shape;60;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61" name="Google Shape;61;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2" name="Google Shape;62;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63" name="Google Shape;63;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4" name="Google Shape;64;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65" name="Google Shape;65;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66" name="Google Shape;66;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69" name="Google Shape;6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p:cSld name="CUSTOM_6_1_1_1">
    <p:bg>
      <p:bgPr>
        <a:solidFill>
          <a:schemeClr val="dk1"/>
        </a:solidFill>
      </p:bgPr>
    </p:bg>
    <p:spTree>
      <p:nvGrpSpPr>
        <p:cNvPr id="70" name="Shape 70"/>
        <p:cNvGrpSpPr/>
        <p:nvPr/>
      </p:nvGrpSpPr>
      <p:grpSpPr>
        <a:xfrm>
          <a:off x="0" y="0"/>
          <a:ext cx="0" cy="0"/>
          <a:chOff x="0" y="0"/>
          <a:chExt cx="0" cy="0"/>
        </a:xfrm>
      </p:grpSpPr>
      <p:sp>
        <p:nvSpPr>
          <p:cNvPr id="71" name="Google Shape;71;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
        <p:nvSpPr>
          <p:cNvPr id="72" name="Google Shape;7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3"/>
                </a:solidFill>
                <a:latin typeface="Anaheim"/>
                <a:ea typeface="Anaheim"/>
                <a:cs typeface="Anaheim"/>
                <a:sym typeface="Anaheim"/>
              </a:defRPr>
            </a:lvl1pPr>
            <a:lvl2pPr lvl="1" algn="r">
              <a:buNone/>
              <a:defRPr sz="1300">
                <a:solidFill>
                  <a:schemeClr val="accent3"/>
                </a:solidFill>
                <a:latin typeface="Anaheim"/>
                <a:ea typeface="Anaheim"/>
                <a:cs typeface="Anaheim"/>
                <a:sym typeface="Anaheim"/>
              </a:defRPr>
            </a:lvl2pPr>
            <a:lvl3pPr lvl="2" algn="r">
              <a:buNone/>
              <a:defRPr sz="1300">
                <a:solidFill>
                  <a:schemeClr val="accent3"/>
                </a:solidFill>
                <a:latin typeface="Anaheim"/>
                <a:ea typeface="Anaheim"/>
                <a:cs typeface="Anaheim"/>
                <a:sym typeface="Anaheim"/>
              </a:defRPr>
            </a:lvl3pPr>
            <a:lvl4pPr lvl="3" algn="r">
              <a:buNone/>
              <a:defRPr sz="1300">
                <a:solidFill>
                  <a:schemeClr val="accent3"/>
                </a:solidFill>
                <a:latin typeface="Anaheim"/>
                <a:ea typeface="Anaheim"/>
                <a:cs typeface="Anaheim"/>
                <a:sym typeface="Anaheim"/>
              </a:defRPr>
            </a:lvl4pPr>
            <a:lvl5pPr lvl="4" algn="r">
              <a:buNone/>
              <a:defRPr sz="1300">
                <a:solidFill>
                  <a:schemeClr val="accent3"/>
                </a:solidFill>
                <a:latin typeface="Anaheim"/>
                <a:ea typeface="Anaheim"/>
                <a:cs typeface="Anaheim"/>
                <a:sym typeface="Anaheim"/>
              </a:defRPr>
            </a:lvl5pPr>
            <a:lvl6pPr lvl="5" algn="r">
              <a:buNone/>
              <a:defRPr sz="1300">
                <a:solidFill>
                  <a:schemeClr val="accent3"/>
                </a:solidFill>
                <a:latin typeface="Anaheim"/>
                <a:ea typeface="Anaheim"/>
                <a:cs typeface="Anaheim"/>
                <a:sym typeface="Anaheim"/>
              </a:defRPr>
            </a:lvl6pPr>
            <a:lvl7pPr lvl="6" algn="r">
              <a:buNone/>
              <a:defRPr sz="1300">
                <a:solidFill>
                  <a:schemeClr val="accent3"/>
                </a:solidFill>
                <a:latin typeface="Anaheim"/>
                <a:ea typeface="Anaheim"/>
                <a:cs typeface="Anaheim"/>
                <a:sym typeface="Anaheim"/>
              </a:defRPr>
            </a:lvl7pPr>
            <a:lvl8pPr lvl="7" algn="r">
              <a:buNone/>
              <a:defRPr sz="1300">
                <a:solidFill>
                  <a:schemeClr val="accent3"/>
                </a:solidFill>
                <a:latin typeface="Anaheim"/>
                <a:ea typeface="Anaheim"/>
                <a:cs typeface="Anaheim"/>
                <a:sym typeface="Anaheim"/>
              </a:defRPr>
            </a:lvl8pPr>
            <a:lvl9pPr lvl="8" algn="r">
              <a:buNone/>
              <a:defRPr sz="1300">
                <a:solidFill>
                  <a:schemeClr val="accent3"/>
                </a:solidFill>
                <a:latin typeface="Anaheim"/>
                <a:ea typeface="Anaheim"/>
                <a:cs typeface="Anaheim"/>
                <a:sym typeface="Anahei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6" name="Shape 206"/>
        <p:cNvGrpSpPr/>
        <p:nvPr/>
      </p:nvGrpSpPr>
      <p:grpSpPr>
        <a:xfrm>
          <a:off x="0" y="0"/>
          <a:ext cx="0" cy="0"/>
          <a:chOff x="0" y="0"/>
          <a:chExt cx="0" cy="0"/>
        </a:xfrm>
      </p:grpSpPr>
      <p:sp>
        <p:nvSpPr>
          <p:cNvPr id="207" name="Google Shape;207;p24"/>
          <p:cNvSpPr txBox="1"/>
          <p:nvPr>
            <p:ph idx="4294967295" type="subTitle"/>
          </p:nvPr>
        </p:nvSpPr>
        <p:spPr>
          <a:xfrm>
            <a:off x="294925" y="3444025"/>
            <a:ext cx="4301700" cy="108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ED893E"/>
                </a:solidFill>
              </a:rPr>
              <a:t>Orange Group 2:</a:t>
            </a:r>
            <a:r>
              <a:rPr lang="en"/>
              <a:t> Sally Crouch, </a:t>
            </a:r>
            <a:r>
              <a:rPr lang="en"/>
              <a:t>Octavio Cortes, Mckayla Lein, </a:t>
            </a:r>
            <a:endParaRPr/>
          </a:p>
          <a:p>
            <a:pPr indent="0" lvl="0" marL="0" rtl="0" algn="ctr">
              <a:lnSpc>
                <a:spcPct val="100000"/>
              </a:lnSpc>
              <a:spcBef>
                <a:spcPts val="0"/>
              </a:spcBef>
              <a:spcAft>
                <a:spcPts val="0"/>
              </a:spcAft>
              <a:buNone/>
            </a:pPr>
            <a:r>
              <a:rPr lang="en"/>
              <a:t>Jacob Hyman, </a:t>
            </a:r>
            <a:r>
              <a:rPr lang="en"/>
              <a:t>Adam Cottrell, Ashwin Balasubramanian</a:t>
            </a:r>
            <a:endParaRPr/>
          </a:p>
          <a:p>
            <a:pPr indent="0" lvl="0" marL="0" rtl="0" algn="l">
              <a:lnSpc>
                <a:spcPct val="100000"/>
              </a:lnSpc>
              <a:spcBef>
                <a:spcPts val="0"/>
              </a:spcBef>
              <a:spcAft>
                <a:spcPts val="0"/>
              </a:spcAft>
              <a:buNone/>
            </a:pPr>
            <a:r>
              <a:t/>
            </a:r>
            <a:endParaRPr/>
          </a:p>
        </p:txBody>
      </p:sp>
      <p:sp>
        <p:nvSpPr>
          <p:cNvPr id="208" name="Google Shape;208;p24"/>
          <p:cNvSpPr txBox="1"/>
          <p:nvPr>
            <p:ph type="ctrTitle"/>
          </p:nvPr>
        </p:nvSpPr>
        <p:spPr>
          <a:xfrm>
            <a:off x="241775" y="1931175"/>
            <a:ext cx="4678500" cy="15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t>Lending Club:</a:t>
            </a:r>
            <a:endParaRPr sz="6800"/>
          </a:p>
          <a:p>
            <a:pPr indent="0" lvl="0" marL="0" rtl="0" algn="ctr">
              <a:spcBef>
                <a:spcPts val="0"/>
              </a:spcBef>
              <a:spcAft>
                <a:spcPts val="0"/>
              </a:spcAft>
              <a:buNone/>
            </a:pPr>
            <a:r>
              <a:rPr lang="en" sz="5200">
                <a:solidFill>
                  <a:schemeClr val="lt2"/>
                </a:solidFill>
              </a:rPr>
              <a:t>Risk Assessment</a:t>
            </a:r>
            <a:endParaRPr sz="5200">
              <a:solidFill>
                <a:schemeClr val="lt2"/>
              </a:solidFill>
            </a:endParaRPr>
          </a:p>
          <a:p>
            <a:pPr indent="0" lvl="0" marL="0" rtl="0" algn="ctr">
              <a:spcBef>
                <a:spcPts val="0"/>
              </a:spcBef>
              <a:spcAft>
                <a:spcPts val="0"/>
              </a:spcAft>
              <a:buNone/>
            </a:pPr>
            <a:r>
              <a:t/>
            </a:r>
            <a:endParaRPr sz="5900" u="sng"/>
          </a:p>
        </p:txBody>
      </p:sp>
      <p:sp>
        <p:nvSpPr>
          <p:cNvPr id="209" name="Google Shape;209;p24"/>
          <p:cNvSpPr/>
          <p:nvPr/>
        </p:nvSpPr>
        <p:spPr>
          <a:xfrm>
            <a:off x="6036456" y="1693083"/>
            <a:ext cx="2356500" cy="2149200"/>
          </a:xfrm>
          <a:prstGeom prst="roundRect">
            <a:avLst>
              <a:gd fmla="val 1472" name="adj"/>
            </a:avLst>
          </a:pr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24"/>
          <p:cNvGrpSpPr/>
          <p:nvPr/>
        </p:nvGrpSpPr>
        <p:grpSpPr>
          <a:xfrm>
            <a:off x="5967527" y="1455439"/>
            <a:ext cx="2356240" cy="2309488"/>
            <a:chOff x="4741999" y="986350"/>
            <a:chExt cx="3029365" cy="2547136"/>
          </a:xfrm>
        </p:grpSpPr>
        <p:sp>
          <p:nvSpPr>
            <p:cNvPr id="211" name="Google Shape;211;p24"/>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4"/>
          <p:cNvSpPr/>
          <p:nvPr/>
        </p:nvSpPr>
        <p:spPr>
          <a:xfrm>
            <a:off x="6761328" y="1694325"/>
            <a:ext cx="965635" cy="315694"/>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4"/>
          <p:cNvGrpSpPr/>
          <p:nvPr/>
        </p:nvGrpSpPr>
        <p:grpSpPr>
          <a:xfrm>
            <a:off x="4864534" y="2884751"/>
            <a:ext cx="1001011" cy="354970"/>
            <a:chOff x="3551493" y="2562740"/>
            <a:chExt cx="1286978" cy="391497"/>
          </a:xfrm>
        </p:grpSpPr>
        <p:sp>
          <p:nvSpPr>
            <p:cNvPr id="228" name="Google Shape;228;p24"/>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4"/>
          <p:cNvGrpSpPr/>
          <p:nvPr/>
        </p:nvGrpSpPr>
        <p:grpSpPr>
          <a:xfrm>
            <a:off x="6586839" y="4042172"/>
            <a:ext cx="157973" cy="373668"/>
            <a:chOff x="7764635" y="2404362"/>
            <a:chExt cx="353565" cy="717489"/>
          </a:xfrm>
        </p:grpSpPr>
        <p:sp>
          <p:nvSpPr>
            <p:cNvPr id="235" name="Google Shape;235;p24"/>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4"/>
          <p:cNvSpPr/>
          <p:nvPr/>
        </p:nvSpPr>
        <p:spPr>
          <a:xfrm>
            <a:off x="5663038" y="1307850"/>
            <a:ext cx="185401" cy="548328"/>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5553905" y="1619554"/>
            <a:ext cx="112203" cy="331328"/>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4"/>
          <p:cNvGrpSpPr/>
          <p:nvPr/>
        </p:nvGrpSpPr>
        <p:grpSpPr>
          <a:xfrm>
            <a:off x="8380356" y="3498971"/>
            <a:ext cx="604917" cy="1209884"/>
            <a:chOff x="7825967" y="3240163"/>
            <a:chExt cx="777728" cy="1334382"/>
          </a:xfrm>
        </p:grpSpPr>
        <p:sp>
          <p:nvSpPr>
            <p:cNvPr id="240" name="Google Shape;240;p24"/>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4"/>
          <p:cNvSpPr/>
          <p:nvPr/>
        </p:nvSpPr>
        <p:spPr>
          <a:xfrm>
            <a:off x="4827649" y="4693117"/>
            <a:ext cx="4634823" cy="4614"/>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4"/>
          <p:cNvGrpSpPr/>
          <p:nvPr/>
        </p:nvGrpSpPr>
        <p:grpSpPr>
          <a:xfrm>
            <a:off x="5158380" y="3993259"/>
            <a:ext cx="448761" cy="701180"/>
            <a:chOff x="3429656" y="3785314"/>
            <a:chExt cx="576962" cy="773332"/>
          </a:xfrm>
        </p:grpSpPr>
        <p:sp>
          <p:nvSpPr>
            <p:cNvPr id="248" name="Google Shape;248;p24"/>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4"/>
          <p:cNvSpPr/>
          <p:nvPr/>
        </p:nvSpPr>
        <p:spPr>
          <a:xfrm>
            <a:off x="6957242" y="2249685"/>
            <a:ext cx="16721" cy="19333"/>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7629512" y="2547625"/>
            <a:ext cx="16755" cy="19532"/>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7507241" y="3965092"/>
            <a:ext cx="53713" cy="14162"/>
          </a:xfrm>
          <a:custGeom>
            <a:rect b="b" l="l" r="r" t="t"/>
            <a:pathLst>
              <a:path extrusionOk="0" h="356" w="1574">
                <a:moveTo>
                  <a:pt x="0" y="1"/>
                </a:moveTo>
                <a:lnTo>
                  <a:pt x="0" y="355"/>
                </a:lnTo>
                <a:lnTo>
                  <a:pt x="1573" y="355"/>
                </a:lnTo>
                <a:lnTo>
                  <a:pt x="15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7694248" y="3965092"/>
            <a:ext cx="53849" cy="14162"/>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7881391" y="3965092"/>
            <a:ext cx="53883" cy="14162"/>
          </a:xfrm>
          <a:custGeom>
            <a:rect b="b" l="l" r="r" t="t"/>
            <a:pathLst>
              <a:path extrusionOk="0" h="356" w="1579">
                <a:moveTo>
                  <a:pt x="1" y="1"/>
                </a:moveTo>
                <a:lnTo>
                  <a:pt x="1" y="355"/>
                </a:lnTo>
                <a:lnTo>
                  <a:pt x="1579" y="355"/>
                </a:lnTo>
                <a:lnTo>
                  <a:pt x="157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8068569" y="3965092"/>
            <a:ext cx="53883" cy="14162"/>
          </a:xfrm>
          <a:custGeom>
            <a:rect b="b" l="l" r="r" t="t"/>
            <a:pathLst>
              <a:path extrusionOk="0" h="356" w="1579">
                <a:moveTo>
                  <a:pt x="1" y="1"/>
                </a:moveTo>
                <a:lnTo>
                  <a:pt x="1" y="355"/>
                </a:lnTo>
                <a:lnTo>
                  <a:pt x="1578" y="355"/>
                </a:lnTo>
                <a:lnTo>
                  <a:pt x="15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7627260" y="3305087"/>
            <a:ext cx="19008" cy="21203"/>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6984180" y="2975042"/>
            <a:ext cx="1254980" cy="1325449"/>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7849348" y="3258467"/>
            <a:ext cx="18974" cy="21402"/>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4"/>
          <p:cNvGrpSpPr/>
          <p:nvPr/>
        </p:nvGrpSpPr>
        <p:grpSpPr>
          <a:xfrm>
            <a:off x="7037513" y="3056634"/>
            <a:ext cx="1094902" cy="1166150"/>
            <a:chOff x="6117656" y="2752309"/>
            <a:chExt cx="1407691" cy="1286147"/>
          </a:xfrm>
        </p:grpSpPr>
        <p:sp>
          <p:nvSpPr>
            <p:cNvPr id="264" name="Google Shape;264;p24"/>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4"/>
          <p:cNvGrpSpPr/>
          <p:nvPr/>
        </p:nvGrpSpPr>
        <p:grpSpPr>
          <a:xfrm>
            <a:off x="5166788" y="2078512"/>
            <a:ext cx="1006912" cy="534566"/>
            <a:chOff x="3940094" y="1807838"/>
            <a:chExt cx="1294564" cy="589573"/>
          </a:xfrm>
        </p:grpSpPr>
        <p:grpSp>
          <p:nvGrpSpPr>
            <p:cNvPr id="283" name="Google Shape;283;p24"/>
            <p:cNvGrpSpPr/>
            <p:nvPr/>
          </p:nvGrpSpPr>
          <p:grpSpPr>
            <a:xfrm>
              <a:off x="3940094" y="1807838"/>
              <a:ext cx="1294564" cy="589573"/>
              <a:chOff x="3543907" y="2562740"/>
              <a:chExt cx="1294564" cy="381675"/>
            </a:xfrm>
          </p:grpSpPr>
          <p:sp>
            <p:nvSpPr>
              <p:cNvPr id="284" name="Google Shape;284;p24"/>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3543907" y="2596242"/>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71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4"/>
            <p:cNvSpPr/>
            <p:nvPr/>
          </p:nvSpPr>
          <p:spPr>
            <a:xfrm>
              <a:off x="4099654" y="1961924"/>
              <a:ext cx="114112" cy="114156"/>
            </a:xfrm>
            <a:custGeom>
              <a:rect b="b" l="l" r="r" t="t"/>
              <a:pathLst>
                <a:path extrusionOk="0" h="2602" w="2601">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4270842" y="1979561"/>
              <a:ext cx="397704" cy="22112"/>
            </a:xfrm>
            <a:custGeom>
              <a:rect b="b" l="l" r="r" t="t"/>
              <a:pathLst>
                <a:path extrusionOk="0" h="504" w="9065">
                  <a:moveTo>
                    <a:pt x="0" y="1"/>
                  </a:moveTo>
                  <a:lnTo>
                    <a:pt x="0" y="503"/>
                  </a:lnTo>
                  <a:lnTo>
                    <a:pt x="9064" y="503"/>
                  </a:lnTo>
                  <a:lnTo>
                    <a:pt x="9064" y="1"/>
                  </a:ln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4270842" y="2029574"/>
              <a:ext cx="773516" cy="22331"/>
            </a:xfrm>
            <a:custGeom>
              <a:rect b="b" l="l" r="r" t="t"/>
              <a:pathLst>
                <a:path extrusionOk="0" h="509" w="17631">
                  <a:moveTo>
                    <a:pt x="0" y="1"/>
                  </a:moveTo>
                  <a:lnTo>
                    <a:pt x="0" y="508"/>
                  </a:lnTo>
                  <a:lnTo>
                    <a:pt x="17630" y="508"/>
                  </a:lnTo>
                  <a:lnTo>
                    <a:pt x="17630" y="1"/>
                  </a:ln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4099654" y="2137367"/>
              <a:ext cx="114112" cy="114112"/>
            </a:xfrm>
            <a:custGeom>
              <a:rect b="b" l="l" r="r" t="t"/>
              <a:pathLst>
                <a:path extrusionOk="0" h="2601" w="2601">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4270842" y="2154960"/>
              <a:ext cx="203086" cy="22156"/>
            </a:xfrm>
            <a:custGeom>
              <a:rect b="b" l="l" r="r" t="t"/>
              <a:pathLst>
                <a:path extrusionOk="0" h="505" w="4629">
                  <a:moveTo>
                    <a:pt x="0" y="1"/>
                  </a:moveTo>
                  <a:lnTo>
                    <a:pt x="0" y="504"/>
                  </a:lnTo>
                  <a:lnTo>
                    <a:pt x="4629" y="504"/>
                  </a:lnTo>
                  <a:lnTo>
                    <a:pt x="4629" y="1"/>
                  </a:ln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4270842" y="2205018"/>
              <a:ext cx="773516" cy="22287"/>
            </a:xfrm>
            <a:custGeom>
              <a:rect b="b" l="l" r="r" t="t"/>
              <a:pathLst>
                <a:path extrusionOk="0" h="508" w="17631">
                  <a:moveTo>
                    <a:pt x="0" y="1"/>
                  </a:moveTo>
                  <a:lnTo>
                    <a:pt x="0" y="508"/>
                  </a:lnTo>
                  <a:lnTo>
                    <a:pt x="17630" y="508"/>
                  </a:lnTo>
                  <a:lnTo>
                    <a:pt x="17630" y="1"/>
                  </a:ln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24"/>
          <p:cNvGrpSpPr/>
          <p:nvPr/>
        </p:nvGrpSpPr>
        <p:grpSpPr>
          <a:xfrm>
            <a:off x="6919821" y="1762586"/>
            <a:ext cx="704692" cy="123912"/>
            <a:chOff x="5966342" y="1378202"/>
            <a:chExt cx="906007" cy="136663"/>
          </a:xfrm>
        </p:grpSpPr>
        <p:sp>
          <p:nvSpPr>
            <p:cNvPr id="293" name="Google Shape;293;p24"/>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24"/>
          <p:cNvGrpSpPr/>
          <p:nvPr/>
        </p:nvGrpSpPr>
        <p:grpSpPr>
          <a:xfrm>
            <a:off x="8357308" y="3017217"/>
            <a:ext cx="386421" cy="428501"/>
            <a:chOff x="7814487" y="2708836"/>
            <a:chExt cx="496812" cy="472595"/>
          </a:xfrm>
        </p:grpSpPr>
        <p:sp>
          <p:nvSpPr>
            <p:cNvPr id="298" name="Google Shape;298;p24"/>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4"/>
          <p:cNvGrpSpPr/>
          <p:nvPr/>
        </p:nvGrpSpPr>
        <p:grpSpPr>
          <a:xfrm>
            <a:off x="8122121" y="1810729"/>
            <a:ext cx="863147" cy="909264"/>
            <a:chOff x="7739700" y="1512500"/>
            <a:chExt cx="1109728" cy="1002828"/>
          </a:xfrm>
        </p:grpSpPr>
        <p:sp>
          <p:nvSpPr>
            <p:cNvPr id="301" name="Google Shape;301;p24"/>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4"/>
            <p:cNvGrpSpPr/>
            <p:nvPr/>
          </p:nvGrpSpPr>
          <p:grpSpPr>
            <a:xfrm>
              <a:off x="7808309" y="1610467"/>
              <a:ext cx="966993" cy="714803"/>
              <a:chOff x="7183784" y="1476167"/>
              <a:chExt cx="966993" cy="714803"/>
            </a:xfrm>
          </p:grpSpPr>
          <p:sp>
            <p:nvSpPr>
              <p:cNvPr id="303" name="Google Shape;303;p24"/>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4"/>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 name="Google Shape;319;p24"/>
          <p:cNvGrpSpPr/>
          <p:nvPr/>
        </p:nvGrpSpPr>
        <p:grpSpPr>
          <a:xfrm flipH="1">
            <a:off x="7092517" y="2172356"/>
            <a:ext cx="1182940" cy="2514609"/>
            <a:chOff x="-823767" y="1667843"/>
            <a:chExt cx="1580203" cy="2881743"/>
          </a:xfrm>
        </p:grpSpPr>
        <p:sp>
          <p:nvSpPr>
            <p:cNvPr id="320" name="Google Shape;320;p24"/>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4"/>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4"/>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4"/>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4"/>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4"/>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4"/>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4"/>
          <p:cNvGrpSpPr/>
          <p:nvPr/>
        </p:nvGrpSpPr>
        <p:grpSpPr>
          <a:xfrm>
            <a:off x="5516118" y="3336357"/>
            <a:ext cx="1228397" cy="608661"/>
            <a:chOff x="4161633" y="3060816"/>
            <a:chExt cx="1579322" cy="671293"/>
          </a:xfrm>
        </p:grpSpPr>
        <p:sp>
          <p:nvSpPr>
            <p:cNvPr id="471" name="Google Shape;471;p24"/>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24"/>
          <p:cNvSpPr/>
          <p:nvPr/>
        </p:nvSpPr>
        <p:spPr>
          <a:xfrm rot="-5400000">
            <a:off x="7737971" y="2352223"/>
            <a:ext cx="62700" cy="123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6609099" y="2528290"/>
            <a:ext cx="16721" cy="19333"/>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8031211" y="2249685"/>
            <a:ext cx="16721" cy="19333"/>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5464643" y="3409283"/>
            <a:ext cx="1228444" cy="583971"/>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71B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4983231" y="3062211"/>
            <a:ext cx="965635" cy="315694"/>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6731823" y="1666697"/>
            <a:ext cx="965635" cy="315694"/>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96" name="Shape 896"/>
        <p:cNvGrpSpPr/>
        <p:nvPr/>
      </p:nvGrpSpPr>
      <p:grpSpPr>
        <a:xfrm>
          <a:off x="0" y="0"/>
          <a:ext cx="0" cy="0"/>
          <a:chOff x="0" y="0"/>
          <a:chExt cx="0" cy="0"/>
        </a:xfrm>
      </p:grpSpPr>
      <p:pic>
        <p:nvPicPr>
          <p:cNvPr descr="Check, circle, correct, mark, success, tick, yes icon" id="897" name="Google Shape;897;p33"/>
          <p:cNvPicPr preferRelativeResize="0"/>
          <p:nvPr/>
        </p:nvPicPr>
        <p:blipFill>
          <a:blip r:embed="rId3">
            <a:alphaModFix/>
          </a:blip>
          <a:stretch>
            <a:fillRect/>
          </a:stretch>
        </p:blipFill>
        <p:spPr>
          <a:xfrm>
            <a:off x="1021500" y="1772575"/>
            <a:ext cx="441075" cy="571950"/>
          </a:xfrm>
          <a:prstGeom prst="rect">
            <a:avLst/>
          </a:prstGeom>
          <a:noFill/>
          <a:ln>
            <a:noFill/>
          </a:ln>
        </p:spPr>
      </p:pic>
      <p:sp>
        <p:nvSpPr>
          <p:cNvPr id="898" name="Google Shape;898;p33"/>
          <p:cNvSpPr txBox="1"/>
          <p:nvPr>
            <p:ph idx="4294967295" type="ctrTitle"/>
          </p:nvPr>
        </p:nvSpPr>
        <p:spPr>
          <a:xfrm>
            <a:off x="656375" y="781900"/>
            <a:ext cx="7459500" cy="9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Good Status      vs.      Bad status</a:t>
            </a:r>
            <a:endParaRPr sz="5000"/>
          </a:p>
        </p:txBody>
      </p:sp>
      <p:pic>
        <p:nvPicPr>
          <p:cNvPr descr="Check, circle, correct, mark, success, tick, yes icon" id="899" name="Google Shape;899;p33"/>
          <p:cNvPicPr preferRelativeResize="0"/>
          <p:nvPr/>
        </p:nvPicPr>
        <p:blipFill>
          <a:blip r:embed="rId3">
            <a:alphaModFix/>
          </a:blip>
          <a:stretch>
            <a:fillRect/>
          </a:stretch>
        </p:blipFill>
        <p:spPr>
          <a:xfrm>
            <a:off x="1021500" y="2382178"/>
            <a:ext cx="441075" cy="571950"/>
          </a:xfrm>
          <a:prstGeom prst="rect">
            <a:avLst/>
          </a:prstGeom>
          <a:noFill/>
          <a:ln>
            <a:noFill/>
          </a:ln>
        </p:spPr>
      </p:pic>
      <p:pic>
        <p:nvPicPr>
          <p:cNvPr descr="Check, circle, correct, mark, success, tick, yes icon" id="900" name="Google Shape;900;p33"/>
          <p:cNvPicPr preferRelativeResize="0"/>
          <p:nvPr/>
        </p:nvPicPr>
        <p:blipFill>
          <a:blip r:embed="rId3">
            <a:alphaModFix/>
          </a:blip>
          <a:stretch>
            <a:fillRect/>
          </a:stretch>
        </p:blipFill>
        <p:spPr>
          <a:xfrm>
            <a:off x="1021500" y="2997078"/>
            <a:ext cx="441075" cy="571950"/>
          </a:xfrm>
          <a:prstGeom prst="rect">
            <a:avLst/>
          </a:prstGeom>
          <a:noFill/>
          <a:ln>
            <a:noFill/>
          </a:ln>
        </p:spPr>
      </p:pic>
      <p:sp>
        <p:nvSpPr>
          <p:cNvPr id="901" name="Google Shape;901;p33"/>
          <p:cNvSpPr txBox="1"/>
          <p:nvPr/>
        </p:nvSpPr>
        <p:spPr>
          <a:xfrm>
            <a:off x="1543825" y="1794875"/>
            <a:ext cx="2462400" cy="2837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000">
                <a:latin typeface="Anaheim"/>
                <a:ea typeface="Anaheim"/>
                <a:cs typeface="Anaheim"/>
                <a:sym typeface="Anaheim"/>
              </a:rPr>
              <a:t>Fully paid off</a:t>
            </a:r>
            <a:endParaRPr sz="2000">
              <a:latin typeface="Anaheim"/>
              <a:ea typeface="Anaheim"/>
              <a:cs typeface="Anaheim"/>
              <a:sym typeface="Anaheim"/>
            </a:endParaRPr>
          </a:p>
          <a:p>
            <a:pPr indent="0" lvl="0" marL="0" rtl="0" algn="l">
              <a:lnSpc>
                <a:spcPct val="200000"/>
              </a:lnSpc>
              <a:spcBef>
                <a:spcPts val="0"/>
              </a:spcBef>
              <a:spcAft>
                <a:spcPts val="0"/>
              </a:spcAft>
              <a:buNone/>
            </a:pPr>
            <a:r>
              <a:rPr lang="en" sz="2000">
                <a:latin typeface="Anaheim"/>
                <a:ea typeface="Anaheim"/>
                <a:cs typeface="Anaheim"/>
                <a:sym typeface="Anaheim"/>
              </a:rPr>
              <a:t>Current</a:t>
            </a:r>
            <a:endParaRPr sz="2000">
              <a:latin typeface="Anaheim"/>
              <a:ea typeface="Anaheim"/>
              <a:cs typeface="Anaheim"/>
              <a:sym typeface="Anaheim"/>
            </a:endParaRPr>
          </a:p>
          <a:p>
            <a:pPr indent="0" lvl="0" marL="0" rtl="0" algn="l">
              <a:lnSpc>
                <a:spcPct val="200000"/>
              </a:lnSpc>
              <a:spcBef>
                <a:spcPts val="0"/>
              </a:spcBef>
              <a:spcAft>
                <a:spcPts val="0"/>
              </a:spcAft>
              <a:buNone/>
            </a:pPr>
            <a:r>
              <a:rPr lang="en" sz="2000">
                <a:latin typeface="Anaheim"/>
                <a:ea typeface="Anaheim"/>
                <a:cs typeface="Anaheim"/>
                <a:sym typeface="Anaheim"/>
              </a:rPr>
              <a:t>Grace Period</a:t>
            </a:r>
            <a:endParaRPr sz="2000">
              <a:latin typeface="Anaheim"/>
              <a:ea typeface="Anaheim"/>
              <a:cs typeface="Anaheim"/>
              <a:sym typeface="Anaheim"/>
            </a:endParaRPr>
          </a:p>
          <a:p>
            <a:pPr indent="0" lvl="0" marL="0" rtl="0" algn="l">
              <a:lnSpc>
                <a:spcPct val="200000"/>
              </a:lnSpc>
              <a:spcBef>
                <a:spcPts val="0"/>
              </a:spcBef>
              <a:spcAft>
                <a:spcPts val="0"/>
              </a:spcAft>
              <a:buNone/>
            </a:pPr>
            <a:r>
              <a:t/>
            </a:r>
            <a:endParaRPr sz="2000">
              <a:latin typeface="Anaheim"/>
              <a:ea typeface="Anaheim"/>
              <a:cs typeface="Anaheim"/>
              <a:sym typeface="Anaheim"/>
            </a:endParaRPr>
          </a:p>
          <a:p>
            <a:pPr indent="0" lvl="0" marL="0" rtl="0" algn="l">
              <a:lnSpc>
                <a:spcPct val="200000"/>
              </a:lnSpc>
              <a:spcBef>
                <a:spcPts val="0"/>
              </a:spcBef>
              <a:spcAft>
                <a:spcPts val="0"/>
              </a:spcAft>
              <a:buNone/>
            </a:pPr>
            <a:r>
              <a:t/>
            </a:r>
            <a:endParaRPr sz="2000">
              <a:latin typeface="Anaheim"/>
              <a:ea typeface="Anaheim"/>
              <a:cs typeface="Anaheim"/>
              <a:sym typeface="Anaheim"/>
            </a:endParaRPr>
          </a:p>
        </p:txBody>
      </p:sp>
      <p:sp>
        <p:nvSpPr>
          <p:cNvPr id="902" name="Google Shape;902;p33"/>
          <p:cNvSpPr txBox="1"/>
          <p:nvPr/>
        </p:nvSpPr>
        <p:spPr>
          <a:xfrm>
            <a:off x="5887225" y="1794875"/>
            <a:ext cx="2462400" cy="2837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000">
                <a:latin typeface="Anaheim"/>
                <a:ea typeface="Anaheim"/>
                <a:cs typeface="Anaheim"/>
                <a:sym typeface="Anaheim"/>
              </a:rPr>
              <a:t>Default</a:t>
            </a:r>
            <a:endParaRPr sz="2000">
              <a:latin typeface="Anaheim"/>
              <a:ea typeface="Anaheim"/>
              <a:cs typeface="Anaheim"/>
              <a:sym typeface="Anaheim"/>
            </a:endParaRPr>
          </a:p>
          <a:p>
            <a:pPr indent="0" lvl="0" marL="0" rtl="0" algn="l">
              <a:lnSpc>
                <a:spcPct val="200000"/>
              </a:lnSpc>
              <a:spcBef>
                <a:spcPts val="0"/>
              </a:spcBef>
              <a:spcAft>
                <a:spcPts val="0"/>
              </a:spcAft>
              <a:buNone/>
            </a:pPr>
            <a:r>
              <a:rPr lang="en" sz="2000">
                <a:latin typeface="Anaheim"/>
                <a:ea typeface="Anaheim"/>
                <a:cs typeface="Anaheim"/>
                <a:sym typeface="Anaheim"/>
              </a:rPr>
              <a:t>Charged Off</a:t>
            </a:r>
            <a:endParaRPr sz="2000">
              <a:latin typeface="Anaheim"/>
              <a:ea typeface="Anaheim"/>
              <a:cs typeface="Anaheim"/>
              <a:sym typeface="Anaheim"/>
            </a:endParaRPr>
          </a:p>
          <a:p>
            <a:pPr indent="0" lvl="0" marL="0" rtl="0" algn="l">
              <a:lnSpc>
                <a:spcPct val="200000"/>
              </a:lnSpc>
              <a:spcBef>
                <a:spcPts val="0"/>
              </a:spcBef>
              <a:spcAft>
                <a:spcPts val="0"/>
              </a:spcAft>
              <a:buNone/>
            </a:pPr>
            <a:r>
              <a:rPr lang="en" sz="2000">
                <a:latin typeface="Anaheim"/>
                <a:ea typeface="Anaheim"/>
                <a:cs typeface="Anaheim"/>
                <a:sym typeface="Anaheim"/>
              </a:rPr>
              <a:t>Late</a:t>
            </a:r>
            <a:endParaRPr sz="2000">
              <a:latin typeface="Anaheim"/>
              <a:ea typeface="Anaheim"/>
              <a:cs typeface="Anaheim"/>
              <a:sym typeface="Anaheim"/>
            </a:endParaRPr>
          </a:p>
          <a:p>
            <a:pPr indent="0" lvl="0" marL="0" rtl="0" algn="l">
              <a:lnSpc>
                <a:spcPct val="200000"/>
              </a:lnSpc>
              <a:spcBef>
                <a:spcPts val="0"/>
              </a:spcBef>
              <a:spcAft>
                <a:spcPts val="0"/>
              </a:spcAft>
              <a:buNone/>
            </a:pPr>
            <a:r>
              <a:t/>
            </a:r>
            <a:endParaRPr sz="2000">
              <a:latin typeface="Anaheim"/>
              <a:ea typeface="Anaheim"/>
              <a:cs typeface="Anaheim"/>
              <a:sym typeface="Anaheim"/>
            </a:endParaRPr>
          </a:p>
          <a:p>
            <a:pPr indent="0" lvl="0" marL="0" rtl="0" algn="l">
              <a:lnSpc>
                <a:spcPct val="200000"/>
              </a:lnSpc>
              <a:spcBef>
                <a:spcPts val="0"/>
              </a:spcBef>
              <a:spcAft>
                <a:spcPts val="0"/>
              </a:spcAft>
              <a:buNone/>
            </a:pPr>
            <a:r>
              <a:t/>
            </a:r>
            <a:endParaRPr sz="2000">
              <a:latin typeface="Anaheim"/>
              <a:ea typeface="Anaheim"/>
              <a:cs typeface="Anaheim"/>
              <a:sym typeface="Anaheim"/>
            </a:endParaRPr>
          </a:p>
        </p:txBody>
      </p:sp>
      <p:pic>
        <p:nvPicPr>
          <p:cNvPr id="903" name="Google Shape;903;p33"/>
          <p:cNvPicPr preferRelativeResize="0"/>
          <p:nvPr/>
        </p:nvPicPr>
        <p:blipFill>
          <a:blip r:embed="rId4">
            <a:alphaModFix/>
          </a:blip>
          <a:stretch>
            <a:fillRect/>
          </a:stretch>
        </p:blipFill>
        <p:spPr>
          <a:xfrm>
            <a:off x="5394000" y="1831975"/>
            <a:ext cx="386150" cy="386150"/>
          </a:xfrm>
          <a:prstGeom prst="rect">
            <a:avLst/>
          </a:prstGeom>
          <a:noFill/>
          <a:ln>
            <a:noFill/>
          </a:ln>
        </p:spPr>
      </p:pic>
      <p:pic>
        <p:nvPicPr>
          <p:cNvPr id="904" name="Google Shape;904;p33"/>
          <p:cNvPicPr preferRelativeResize="0"/>
          <p:nvPr/>
        </p:nvPicPr>
        <p:blipFill>
          <a:blip r:embed="rId4">
            <a:alphaModFix/>
          </a:blip>
          <a:stretch>
            <a:fillRect/>
          </a:stretch>
        </p:blipFill>
        <p:spPr>
          <a:xfrm>
            <a:off x="5394000" y="2441575"/>
            <a:ext cx="386150" cy="386150"/>
          </a:xfrm>
          <a:prstGeom prst="rect">
            <a:avLst/>
          </a:prstGeom>
          <a:noFill/>
          <a:ln>
            <a:noFill/>
          </a:ln>
        </p:spPr>
      </p:pic>
      <p:pic>
        <p:nvPicPr>
          <p:cNvPr id="905" name="Google Shape;905;p33"/>
          <p:cNvPicPr preferRelativeResize="0"/>
          <p:nvPr/>
        </p:nvPicPr>
        <p:blipFill>
          <a:blip r:embed="rId4">
            <a:alphaModFix/>
          </a:blip>
          <a:stretch>
            <a:fillRect/>
          </a:stretch>
        </p:blipFill>
        <p:spPr>
          <a:xfrm>
            <a:off x="5394000" y="3051175"/>
            <a:ext cx="386150" cy="386150"/>
          </a:xfrm>
          <a:prstGeom prst="rect">
            <a:avLst/>
          </a:prstGeom>
          <a:noFill/>
          <a:ln>
            <a:noFill/>
          </a:ln>
        </p:spPr>
      </p:pic>
      <p:sp>
        <p:nvSpPr>
          <p:cNvPr id="906" name="Google Shape;906;p33"/>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07" name="Google Shape;907;p33"/>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08" name="Google Shape;908;p33"/>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09" name="Google Shape;909;p33"/>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10" name="Google Shape;910;p33"/>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1">
                                            <p:txEl>
                                              <p:pRg end="0" st="0"/>
                                            </p:txEl>
                                          </p:spTgt>
                                        </p:tgtEl>
                                        <p:attrNameLst>
                                          <p:attrName>style.visibility</p:attrName>
                                        </p:attrNameLst>
                                      </p:cBhvr>
                                      <p:to>
                                        <p:strVal val="visible"/>
                                      </p:to>
                                    </p:set>
                                    <p:anim calcmode="lin" valueType="num">
                                      <p:cBhvr additive="base">
                                        <p:cTn dur="1000"/>
                                        <p:tgtEl>
                                          <p:spTgt spid="9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1">
                                            <p:txEl>
                                              <p:pRg end="1" st="1"/>
                                            </p:txEl>
                                          </p:spTgt>
                                        </p:tgtEl>
                                        <p:attrNameLst>
                                          <p:attrName>style.visibility</p:attrName>
                                        </p:attrNameLst>
                                      </p:cBhvr>
                                      <p:to>
                                        <p:strVal val="visible"/>
                                      </p:to>
                                    </p:set>
                                    <p:anim calcmode="lin" valueType="num">
                                      <p:cBhvr additive="base">
                                        <p:cTn dur="1000"/>
                                        <p:tgtEl>
                                          <p:spTgt spid="90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1">
                                            <p:txEl>
                                              <p:pRg end="2" st="2"/>
                                            </p:txEl>
                                          </p:spTgt>
                                        </p:tgtEl>
                                        <p:attrNameLst>
                                          <p:attrName>style.visibility</p:attrName>
                                        </p:attrNameLst>
                                      </p:cBhvr>
                                      <p:to>
                                        <p:strVal val="visible"/>
                                      </p:to>
                                    </p:set>
                                    <p:anim calcmode="lin" valueType="num">
                                      <p:cBhvr additive="base">
                                        <p:cTn dur="1000"/>
                                        <p:tgtEl>
                                          <p:spTgt spid="90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1">
                                            <p:txEl>
                                              <p:pRg end="3" st="3"/>
                                            </p:txEl>
                                          </p:spTgt>
                                        </p:tgtEl>
                                        <p:attrNameLst>
                                          <p:attrName>style.visibility</p:attrName>
                                        </p:attrNameLst>
                                      </p:cBhvr>
                                      <p:to>
                                        <p:strVal val="visible"/>
                                      </p:to>
                                    </p:set>
                                    <p:anim calcmode="lin" valueType="num">
                                      <p:cBhvr additive="base">
                                        <p:cTn dur="1000"/>
                                        <p:tgtEl>
                                          <p:spTgt spid="90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1">
                                            <p:txEl>
                                              <p:pRg end="4" st="4"/>
                                            </p:txEl>
                                          </p:spTgt>
                                        </p:tgtEl>
                                        <p:attrNameLst>
                                          <p:attrName>style.visibility</p:attrName>
                                        </p:attrNameLst>
                                      </p:cBhvr>
                                      <p:to>
                                        <p:strVal val="visible"/>
                                      </p:to>
                                    </p:set>
                                    <p:anim calcmode="lin" valueType="num">
                                      <p:cBhvr additive="base">
                                        <p:cTn dur="1000"/>
                                        <p:tgtEl>
                                          <p:spTgt spid="90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2">
                                            <p:txEl>
                                              <p:pRg end="0" st="0"/>
                                            </p:txEl>
                                          </p:spTgt>
                                        </p:tgtEl>
                                        <p:attrNameLst>
                                          <p:attrName>style.visibility</p:attrName>
                                        </p:attrNameLst>
                                      </p:cBhvr>
                                      <p:to>
                                        <p:strVal val="visible"/>
                                      </p:to>
                                    </p:set>
                                    <p:anim calcmode="lin" valueType="num">
                                      <p:cBhvr additive="base">
                                        <p:cTn dur="1000"/>
                                        <p:tgtEl>
                                          <p:spTgt spid="90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2">
                                            <p:txEl>
                                              <p:pRg end="1" st="1"/>
                                            </p:txEl>
                                          </p:spTgt>
                                        </p:tgtEl>
                                        <p:attrNameLst>
                                          <p:attrName>style.visibility</p:attrName>
                                        </p:attrNameLst>
                                      </p:cBhvr>
                                      <p:to>
                                        <p:strVal val="visible"/>
                                      </p:to>
                                    </p:set>
                                    <p:anim calcmode="lin" valueType="num">
                                      <p:cBhvr additive="base">
                                        <p:cTn dur="1000"/>
                                        <p:tgtEl>
                                          <p:spTgt spid="90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2">
                                            <p:txEl>
                                              <p:pRg end="2" st="2"/>
                                            </p:txEl>
                                          </p:spTgt>
                                        </p:tgtEl>
                                        <p:attrNameLst>
                                          <p:attrName>style.visibility</p:attrName>
                                        </p:attrNameLst>
                                      </p:cBhvr>
                                      <p:to>
                                        <p:strVal val="visible"/>
                                      </p:to>
                                    </p:set>
                                    <p:anim calcmode="lin" valueType="num">
                                      <p:cBhvr additive="base">
                                        <p:cTn dur="1000"/>
                                        <p:tgtEl>
                                          <p:spTgt spid="90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2">
                                            <p:txEl>
                                              <p:pRg end="3" st="3"/>
                                            </p:txEl>
                                          </p:spTgt>
                                        </p:tgtEl>
                                        <p:attrNameLst>
                                          <p:attrName>style.visibility</p:attrName>
                                        </p:attrNameLst>
                                      </p:cBhvr>
                                      <p:to>
                                        <p:strVal val="visible"/>
                                      </p:to>
                                    </p:set>
                                    <p:anim calcmode="lin" valueType="num">
                                      <p:cBhvr additive="base">
                                        <p:cTn dur="1000"/>
                                        <p:tgtEl>
                                          <p:spTgt spid="90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2">
                                            <p:txEl>
                                              <p:pRg end="4" st="4"/>
                                            </p:txEl>
                                          </p:spTgt>
                                        </p:tgtEl>
                                        <p:attrNameLst>
                                          <p:attrName>style.visibility</p:attrName>
                                        </p:attrNameLst>
                                      </p:cBhvr>
                                      <p:to>
                                        <p:strVal val="visible"/>
                                      </p:to>
                                    </p:set>
                                    <p:anim calcmode="lin" valueType="num">
                                      <p:cBhvr additive="base">
                                        <p:cTn dur="1000"/>
                                        <p:tgtEl>
                                          <p:spTgt spid="90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14" name="Shape 914"/>
        <p:cNvGrpSpPr/>
        <p:nvPr/>
      </p:nvGrpSpPr>
      <p:grpSpPr>
        <a:xfrm>
          <a:off x="0" y="0"/>
          <a:ext cx="0" cy="0"/>
          <a:chOff x="0" y="0"/>
          <a:chExt cx="0" cy="0"/>
        </a:xfrm>
      </p:grpSpPr>
      <p:pic>
        <p:nvPicPr>
          <p:cNvPr id="915" name="Google Shape;915;p34"/>
          <p:cNvPicPr preferRelativeResize="0"/>
          <p:nvPr/>
        </p:nvPicPr>
        <p:blipFill>
          <a:blip r:embed="rId3">
            <a:alphaModFix/>
          </a:blip>
          <a:stretch>
            <a:fillRect/>
          </a:stretch>
        </p:blipFill>
        <p:spPr>
          <a:xfrm>
            <a:off x="707700" y="462400"/>
            <a:ext cx="7800300" cy="3980824"/>
          </a:xfrm>
          <a:prstGeom prst="rect">
            <a:avLst/>
          </a:prstGeom>
          <a:noFill/>
          <a:ln>
            <a:noFill/>
          </a:ln>
        </p:spPr>
      </p:pic>
      <p:pic>
        <p:nvPicPr>
          <p:cNvPr id="916" name="Google Shape;916;p34"/>
          <p:cNvPicPr preferRelativeResize="0"/>
          <p:nvPr/>
        </p:nvPicPr>
        <p:blipFill>
          <a:blip r:embed="rId4">
            <a:alphaModFix/>
          </a:blip>
          <a:stretch>
            <a:fillRect/>
          </a:stretch>
        </p:blipFill>
        <p:spPr>
          <a:xfrm>
            <a:off x="404438" y="346738"/>
            <a:ext cx="8335114" cy="4145226"/>
          </a:xfrm>
          <a:prstGeom prst="rect">
            <a:avLst/>
          </a:prstGeom>
          <a:noFill/>
          <a:ln>
            <a:noFill/>
          </a:ln>
        </p:spPr>
      </p:pic>
      <p:sp>
        <p:nvSpPr>
          <p:cNvPr id="917" name="Google Shape;917;p34"/>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18" name="Google Shape;918;p34"/>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19" name="Google Shape;919;p34"/>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20" name="Google Shape;920;p34"/>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21" name="Google Shape;921;p34"/>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cxnSp>
        <p:nvCxnSpPr>
          <p:cNvPr id="922" name="Google Shape;922;p34"/>
          <p:cNvCxnSpPr/>
          <p:nvPr/>
        </p:nvCxnSpPr>
        <p:spPr>
          <a:xfrm flipH="1" rot="10800000">
            <a:off x="1857300" y="2493725"/>
            <a:ext cx="5484900" cy="781200"/>
          </a:xfrm>
          <a:prstGeom prst="straightConnector1">
            <a:avLst/>
          </a:prstGeom>
          <a:noFill/>
          <a:ln cap="flat" cmpd="sng" w="76200">
            <a:solidFill>
              <a:srgbClr val="000000"/>
            </a:solidFill>
            <a:prstDash val="solid"/>
            <a:round/>
            <a:headEnd len="med" w="med" type="none"/>
            <a:tailEnd len="med" w="med" type="triangle"/>
          </a:ln>
        </p:spPr>
      </p:cxnSp>
      <p:sp>
        <p:nvSpPr>
          <p:cNvPr id="923" name="Google Shape;923;p34"/>
          <p:cNvSpPr txBox="1"/>
          <p:nvPr/>
        </p:nvSpPr>
        <p:spPr>
          <a:xfrm rot="-544731">
            <a:off x="6796747" y="1618201"/>
            <a:ext cx="950609" cy="4572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Anaheim"/>
                <a:ea typeface="Anaheim"/>
                <a:cs typeface="Anaheim"/>
                <a:sym typeface="Anaheim"/>
              </a:rPr>
              <a:t>More </a:t>
            </a:r>
            <a:endParaRPr b="1" sz="2000">
              <a:latin typeface="Anaheim"/>
              <a:ea typeface="Anaheim"/>
              <a:cs typeface="Anaheim"/>
              <a:sym typeface="Anaheim"/>
            </a:endParaRPr>
          </a:p>
          <a:p>
            <a:pPr indent="0" lvl="0" marL="0" rtl="0" algn="l">
              <a:spcBef>
                <a:spcPts val="0"/>
              </a:spcBef>
              <a:spcAft>
                <a:spcPts val="0"/>
              </a:spcAft>
              <a:buNone/>
            </a:pPr>
            <a:r>
              <a:rPr b="1" lang="en" sz="2000">
                <a:latin typeface="Anaheim"/>
                <a:ea typeface="Anaheim"/>
                <a:cs typeface="Anaheim"/>
                <a:sym typeface="Anaheim"/>
              </a:rPr>
              <a:t>Risk</a:t>
            </a:r>
            <a:endParaRPr b="1" sz="2000">
              <a:latin typeface="Anaheim"/>
              <a:ea typeface="Anaheim"/>
              <a:cs typeface="Anaheim"/>
              <a:sym typeface="Anaheim"/>
            </a:endParaRPr>
          </a:p>
        </p:txBody>
      </p:sp>
      <p:sp>
        <p:nvSpPr>
          <p:cNvPr id="924" name="Google Shape;924;p34"/>
          <p:cNvSpPr txBox="1"/>
          <p:nvPr/>
        </p:nvSpPr>
        <p:spPr>
          <a:xfrm rot="-544731">
            <a:off x="1524122" y="2350901"/>
            <a:ext cx="950609" cy="4572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Anaheim"/>
                <a:ea typeface="Anaheim"/>
                <a:cs typeface="Anaheim"/>
                <a:sym typeface="Anaheim"/>
              </a:rPr>
              <a:t>Less </a:t>
            </a:r>
            <a:endParaRPr b="1" sz="2000">
              <a:latin typeface="Anaheim"/>
              <a:ea typeface="Anaheim"/>
              <a:cs typeface="Anaheim"/>
              <a:sym typeface="Anaheim"/>
            </a:endParaRPr>
          </a:p>
          <a:p>
            <a:pPr indent="0" lvl="0" marL="0" rtl="0" algn="l">
              <a:spcBef>
                <a:spcPts val="0"/>
              </a:spcBef>
              <a:spcAft>
                <a:spcPts val="0"/>
              </a:spcAft>
              <a:buNone/>
            </a:pPr>
            <a:r>
              <a:rPr b="1" lang="en" sz="2000">
                <a:latin typeface="Anaheim"/>
                <a:ea typeface="Anaheim"/>
                <a:cs typeface="Anaheim"/>
                <a:sym typeface="Anaheim"/>
              </a:rPr>
              <a:t>Risk</a:t>
            </a:r>
            <a:endParaRPr b="1" sz="2000">
              <a:latin typeface="Anaheim"/>
              <a:ea typeface="Anaheim"/>
              <a:cs typeface="Anaheim"/>
              <a:sym typeface="Anahei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28" name="Shape 928"/>
        <p:cNvGrpSpPr/>
        <p:nvPr/>
      </p:nvGrpSpPr>
      <p:grpSpPr>
        <a:xfrm>
          <a:off x="0" y="0"/>
          <a:ext cx="0" cy="0"/>
          <a:chOff x="0" y="0"/>
          <a:chExt cx="0" cy="0"/>
        </a:xfrm>
      </p:grpSpPr>
      <p:pic>
        <p:nvPicPr>
          <p:cNvPr id="929" name="Google Shape;929;p35"/>
          <p:cNvPicPr preferRelativeResize="0"/>
          <p:nvPr/>
        </p:nvPicPr>
        <p:blipFill>
          <a:blip r:embed="rId3">
            <a:alphaModFix/>
          </a:blip>
          <a:stretch>
            <a:fillRect/>
          </a:stretch>
        </p:blipFill>
        <p:spPr>
          <a:xfrm>
            <a:off x="343550" y="133085"/>
            <a:ext cx="3899981" cy="2220827"/>
          </a:xfrm>
          <a:prstGeom prst="rect">
            <a:avLst/>
          </a:prstGeom>
          <a:noFill/>
          <a:ln>
            <a:noFill/>
          </a:ln>
        </p:spPr>
      </p:pic>
      <p:sp>
        <p:nvSpPr>
          <p:cNvPr id="930" name="Google Shape;930;p35"/>
          <p:cNvSpPr/>
          <p:nvPr/>
        </p:nvSpPr>
        <p:spPr>
          <a:xfrm>
            <a:off x="3283208" y="396311"/>
            <a:ext cx="880200" cy="1608600"/>
          </a:xfrm>
          <a:prstGeom prst="rect">
            <a:avLst/>
          </a:prstGeom>
          <a:noFill/>
          <a:ln cap="flat" cmpd="sng" w="38100">
            <a:solidFill>
              <a:srgbClr val="13E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35"/>
          <p:cNvPicPr preferRelativeResize="0"/>
          <p:nvPr/>
        </p:nvPicPr>
        <p:blipFill>
          <a:blip r:embed="rId4">
            <a:alphaModFix/>
          </a:blip>
          <a:stretch>
            <a:fillRect/>
          </a:stretch>
        </p:blipFill>
        <p:spPr>
          <a:xfrm>
            <a:off x="2787640" y="2280656"/>
            <a:ext cx="3952975" cy="2299920"/>
          </a:xfrm>
          <a:prstGeom prst="rect">
            <a:avLst/>
          </a:prstGeom>
          <a:noFill/>
          <a:ln>
            <a:noFill/>
          </a:ln>
        </p:spPr>
      </p:pic>
      <p:pic>
        <p:nvPicPr>
          <p:cNvPr id="932" name="Google Shape;932;p35"/>
          <p:cNvPicPr preferRelativeResize="0"/>
          <p:nvPr/>
        </p:nvPicPr>
        <p:blipFill>
          <a:blip r:embed="rId5">
            <a:alphaModFix/>
          </a:blip>
          <a:stretch>
            <a:fillRect/>
          </a:stretch>
        </p:blipFill>
        <p:spPr>
          <a:xfrm>
            <a:off x="4920844" y="133075"/>
            <a:ext cx="3899981" cy="2233711"/>
          </a:xfrm>
          <a:prstGeom prst="rect">
            <a:avLst/>
          </a:prstGeom>
          <a:noFill/>
          <a:ln>
            <a:noFill/>
          </a:ln>
        </p:spPr>
      </p:pic>
      <p:sp>
        <p:nvSpPr>
          <p:cNvPr id="933" name="Google Shape;933;p35"/>
          <p:cNvSpPr/>
          <p:nvPr/>
        </p:nvSpPr>
        <p:spPr>
          <a:xfrm>
            <a:off x="5446050" y="386600"/>
            <a:ext cx="1335300" cy="1629600"/>
          </a:xfrm>
          <a:prstGeom prst="rect">
            <a:avLst/>
          </a:prstGeom>
          <a:noFill/>
          <a:ln cap="flat" cmpd="sng" w="38100">
            <a:solidFill>
              <a:srgbClr val="13E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4312250" y="2588150"/>
            <a:ext cx="1864500" cy="1629600"/>
          </a:xfrm>
          <a:prstGeom prst="rect">
            <a:avLst/>
          </a:prstGeom>
          <a:noFill/>
          <a:ln cap="flat" cmpd="sng" w="38100">
            <a:solidFill>
              <a:srgbClr val="13E2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5" name="Google Shape;935;p35"/>
          <p:cNvPicPr preferRelativeResize="0"/>
          <p:nvPr/>
        </p:nvPicPr>
        <p:blipFill>
          <a:blip r:embed="rId6">
            <a:alphaModFix/>
          </a:blip>
          <a:stretch>
            <a:fillRect/>
          </a:stretch>
        </p:blipFill>
        <p:spPr>
          <a:xfrm>
            <a:off x="6740622" y="2526375"/>
            <a:ext cx="786002" cy="469054"/>
          </a:xfrm>
          <a:prstGeom prst="rect">
            <a:avLst/>
          </a:prstGeom>
          <a:noFill/>
          <a:ln>
            <a:noFill/>
          </a:ln>
        </p:spPr>
      </p:pic>
      <p:sp>
        <p:nvSpPr>
          <p:cNvPr id="936" name="Google Shape;936;p35"/>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37" name="Google Shape;937;p35"/>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38" name="Google Shape;938;p35"/>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39" name="Google Shape;939;p35"/>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40" name="Google Shape;940;p35"/>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44" name="Shape 944"/>
        <p:cNvGrpSpPr/>
        <p:nvPr/>
      </p:nvGrpSpPr>
      <p:grpSpPr>
        <a:xfrm>
          <a:off x="0" y="0"/>
          <a:ext cx="0" cy="0"/>
          <a:chOff x="0" y="0"/>
          <a:chExt cx="0" cy="0"/>
        </a:xfrm>
      </p:grpSpPr>
      <p:sp>
        <p:nvSpPr>
          <p:cNvPr id="945" name="Google Shape;945;p36"/>
          <p:cNvSpPr/>
          <p:nvPr/>
        </p:nvSpPr>
        <p:spPr>
          <a:xfrm>
            <a:off x="3853950" y="2419350"/>
            <a:ext cx="2453100" cy="994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Loan Grades</a:t>
            </a:r>
            <a:endParaRPr sz="4000"/>
          </a:p>
        </p:txBody>
      </p:sp>
      <p:sp>
        <p:nvSpPr>
          <p:cNvPr id="947" name="Google Shape;947;p36"/>
          <p:cNvSpPr/>
          <p:nvPr/>
        </p:nvSpPr>
        <p:spPr>
          <a:xfrm>
            <a:off x="2887050" y="2419350"/>
            <a:ext cx="966900" cy="9945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txBox="1"/>
          <p:nvPr>
            <p:ph type="ctrTitle"/>
          </p:nvPr>
        </p:nvSpPr>
        <p:spPr>
          <a:xfrm>
            <a:off x="1063650" y="1322275"/>
            <a:ext cx="7016700" cy="31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300">
                <a:solidFill>
                  <a:srgbClr val="0B5394"/>
                </a:solidFill>
              </a:rPr>
              <a:t>A B</a:t>
            </a:r>
            <a:r>
              <a:rPr lang="en" sz="6300">
                <a:solidFill>
                  <a:schemeClr val="accent3"/>
                </a:solidFill>
              </a:rPr>
              <a:t> </a:t>
            </a:r>
            <a:r>
              <a:rPr lang="en" sz="6300">
                <a:solidFill>
                  <a:srgbClr val="FF9900"/>
                </a:solidFill>
              </a:rPr>
              <a:t>C D E F G</a:t>
            </a:r>
            <a:endParaRPr sz="6300">
              <a:solidFill>
                <a:srgbClr val="FF9900"/>
              </a:solidFill>
            </a:endParaRPr>
          </a:p>
        </p:txBody>
      </p:sp>
      <p:sp>
        <p:nvSpPr>
          <p:cNvPr id="949" name="Google Shape;949;p36"/>
          <p:cNvSpPr/>
          <p:nvPr/>
        </p:nvSpPr>
        <p:spPr>
          <a:xfrm flipH="1">
            <a:off x="5382800" y="1756125"/>
            <a:ext cx="3071700" cy="725100"/>
          </a:xfrm>
          <a:prstGeom prst="uturnArrow">
            <a:avLst>
              <a:gd fmla="val 25000" name="adj1"/>
              <a:gd fmla="val 25000" name="adj2"/>
              <a:gd fmla="val 25000" name="adj3"/>
              <a:gd fmla="val 43750" name="adj4"/>
              <a:gd fmla="val 75000" name="adj5"/>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flipH="1" rot="10800000">
            <a:off x="550800" y="3413850"/>
            <a:ext cx="3071700" cy="725100"/>
          </a:xfrm>
          <a:prstGeom prst="uturnArrow">
            <a:avLst>
              <a:gd fmla="val 25000" name="adj1"/>
              <a:gd fmla="val 25000" name="adj2"/>
              <a:gd fmla="val 25000" name="adj3"/>
              <a:gd fmla="val 43750" name="adj4"/>
              <a:gd fmla="val 75000" name="adj5"/>
            </a:avLst>
          </a:pr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txBox="1"/>
          <p:nvPr/>
        </p:nvSpPr>
        <p:spPr>
          <a:xfrm>
            <a:off x="7323000" y="2432575"/>
            <a:ext cx="197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     High Risk Grades</a:t>
            </a:r>
            <a:endParaRPr>
              <a:latin typeface="Anaheim"/>
              <a:ea typeface="Anaheim"/>
              <a:cs typeface="Anaheim"/>
              <a:sym typeface="Anaheim"/>
            </a:endParaRPr>
          </a:p>
        </p:txBody>
      </p:sp>
      <p:sp>
        <p:nvSpPr>
          <p:cNvPr id="952" name="Google Shape;952;p36"/>
          <p:cNvSpPr txBox="1"/>
          <p:nvPr/>
        </p:nvSpPr>
        <p:spPr>
          <a:xfrm>
            <a:off x="94800" y="3017775"/>
            <a:ext cx="19767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naheim"/>
                <a:ea typeface="Anaheim"/>
                <a:cs typeface="Anaheim"/>
                <a:sym typeface="Anaheim"/>
              </a:rPr>
              <a:t>Low Risk Grades</a:t>
            </a:r>
            <a:endParaRPr>
              <a:latin typeface="Anaheim"/>
              <a:ea typeface="Anaheim"/>
              <a:cs typeface="Anaheim"/>
              <a:sym typeface="Anaheim"/>
            </a:endParaRPr>
          </a:p>
        </p:txBody>
      </p:sp>
      <p:sp>
        <p:nvSpPr>
          <p:cNvPr id="953" name="Google Shape;953;p36"/>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54" name="Google Shape;954;p36"/>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55" name="Google Shape;955;p36"/>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56" name="Google Shape;956;p36"/>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57" name="Google Shape;957;p36"/>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61" name="Shape 961"/>
        <p:cNvGrpSpPr/>
        <p:nvPr/>
      </p:nvGrpSpPr>
      <p:grpSpPr>
        <a:xfrm>
          <a:off x="0" y="0"/>
          <a:ext cx="0" cy="0"/>
          <a:chOff x="0" y="0"/>
          <a:chExt cx="0" cy="0"/>
        </a:xfrm>
      </p:grpSpPr>
      <p:pic>
        <p:nvPicPr>
          <p:cNvPr id="962" name="Google Shape;962;p37"/>
          <p:cNvPicPr preferRelativeResize="0"/>
          <p:nvPr/>
        </p:nvPicPr>
        <p:blipFill>
          <a:blip r:embed="rId3">
            <a:alphaModFix/>
          </a:blip>
          <a:stretch>
            <a:fillRect/>
          </a:stretch>
        </p:blipFill>
        <p:spPr>
          <a:xfrm>
            <a:off x="323150" y="514200"/>
            <a:ext cx="8497698" cy="4115100"/>
          </a:xfrm>
          <a:prstGeom prst="rect">
            <a:avLst/>
          </a:prstGeom>
          <a:noFill/>
          <a:ln>
            <a:noFill/>
          </a:ln>
        </p:spPr>
      </p:pic>
      <p:sp>
        <p:nvSpPr>
          <p:cNvPr id="963" name="Google Shape;963;p37"/>
          <p:cNvSpPr txBox="1"/>
          <p:nvPr/>
        </p:nvSpPr>
        <p:spPr>
          <a:xfrm>
            <a:off x="2591860" y="3553115"/>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3C47D"/>
                </a:solidFill>
                <a:latin typeface="Anaheim"/>
                <a:ea typeface="Anaheim"/>
                <a:cs typeface="Anaheim"/>
                <a:sym typeface="Anaheim"/>
              </a:rPr>
              <a:t>3.9</a:t>
            </a:r>
            <a:r>
              <a:rPr b="1" lang="en" sz="1900">
                <a:solidFill>
                  <a:srgbClr val="93C47D"/>
                </a:solidFill>
                <a:latin typeface="Anaheim"/>
                <a:ea typeface="Anaheim"/>
                <a:cs typeface="Anaheim"/>
                <a:sym typeface="Anaheim"/>
              </a:rPr>
              <a:t>%</a:t>
            </a:r>
            <a:endParaRPr b="1" sz="1900">
              <a:solidFill>
                <a:srgbClr val="93C47D"/>
              </a:solidFill>
              <a:latin typeface="Anaheim"/>
              <a:ea typeface="Anaheim"/>
              <a:cs typeface="Anaheim"/>
              <a:sym typeface="Anaheim"/>
            </a:endParaRPr>
          </a:p>
        </p:txBody>
      </p:sp>
      <p:sp>
        <p:nvSpPr>
          <p:cNvPr id="964" name="Google Shape;964;p37"/>
          <p:cNvSpPr txBox="1"/>
          <p:nvPr/>
        </p:nvSpPr>
        <p:spPr>
          <a:xfrm>
            <a:off x="5881313" y="3386174"/>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EA9999"/>
                </a:solidFill>
                <a:latin typeface="Anaheim"/>
                <a:ea typeface="Anaheim"/>
                <a:cs typeface="Anaheim"/>
                <a:sym typeface="Anaheim"/>
              </a:rPr>
              <a:t>9.4%</a:t>
            </a:r>
            <a:endParaRPr b="1" sz="1900">
              <a:solidFill>
                <a:srgbClr val="EA9999"/>
              </a:solidFill>
              <a:latin typeface="Anaheim"/>
              <a:ea typeface="Anaheim"/>
              <a:cs typeface="Anaheim"/>
              <a:sym typeface="Anaheim"/>
            </a:endParaRPr>
          </a:p>
        </p:txBody>
      </p:sp>
      <p:sp>
        <p:nvSpPr>
          <p:cNvPr id="965" name="Google Shape;965;p37"/>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66" name="Google Shape;966;p37"/>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67" name="Google Shape;967;p37"/>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68" name="Google Shape;968;p37"/>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69" name="Google Shape;969;p37"/>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73" name="Shape 973"/>
        <p:cNvGrpSpPr/>
        <p:nvPr/>
      </p:nvGrpSpPr>
      <p:grpSpPr>
        <a:xfrm>
          <a:off x="0" y="0"/>
          <a:ext cx="0" cy="0"/>
          <a:chOff x="0" y="0"/>
          <a:chExt cx="0" cy="0"/>
        </a:xfrm>
      </p:grpSpPr>
      <p:pic>
        <p:nvPicPr>
          <p:cNvPr id="974" name="Google Shape;974;p38"/>
          <p:cNvPicPr preferRelativeResize="0"/>
          <p:nvPr/>
        </p:nvPicPr>
        <p:blipFill rotWithShape="1">
          <a:blip r:embed="rId3">
            <a:alphaModFix/>
          </a:blip>
          <a:srcRect b="0" l="0" r="0" t="3521"/>
          <a:stretch/>
        </p:blipFill>
        <p:spPr>
          <a:xfrm>
            <a:off x="4526625" y="56250"/>
            <a:ext cx="4146773" cy="2365500"/>
          </a:xfrm>
          <a:prstGeom prst="rect">
            <a:avLst/>
          </a:prstGeom>
          <a:noFill/>
          <a:ln>
            <a:noFill/>
          </a:ln>
        </p:spPr>
      </p:pic>
      <p:pic>
        <p:nvPicPr>
          <p:cNvPr id="975" name="Google Shape;975;p38"/>
          <p:cNvPicPr preferRelativeResize="0"/>
          <p:nvPr/>
        </p:nvPicPr>
        <p:blipFill>
          <a:blip r:embed="rId4">
            <a:alphaModFix/>
          </a:blip>
          <a:stretch>
            <a:fillRect/>
          </a:stretch>
        </p:blipFill>
        <p:spPr>
          <a:xfrm>
            <a:off x="242650" y="55179"/>
            <a:ext cx="4084848" cy="2330904"/>
          </a:xfrm>
          <a:prstGeom prst="rect">
            <a:avLst/>
          </a:prstGeom>
          <a:noFill/>
          <a:ln>
            <a:noFill/>
          </a:ln>
        </p:spPr>
      </p:pic>
      <p:sp>
        <p:nvSpPr>
          <p:cNvPr id="976" name="Google Shape;976;p38"/>
          <p:cNvSpPr txBox="1"/>
          <p:nvPr/>
        </p:nvSpPr>
        <p:spPr>
          <a:xfrm>
            <a:off x="1448860" y="1510853"/>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3C47D"/>
                </a:solidFill>
                <a:latin typeface="Anaheim"/>
                <a:ea typeface="Anaheim"/>
                <a:cs typeface="Anaheim"/>
                <a:sym typeface="Anaheim"/>
              </a:rPr>
              <a:t>13%</a:t>
            </a:r>
            <a:endParaRPr b="1" sz="1600">
              <a:solidFill>
                <a:srgbClr val="93C47D"/>
              </a:solidFill>
              <a:latin typeface="Anaheim"/>
              <a:ea typeface="Anaheim"/>
              <a:cs typeface="Anaheim"/>
              <a:sym typeface="Anaheim"/>
            </a:endParaRPr>
          </a:p>
        </p:txBody>
      </p:sp>
      <p:sp>
        <p:nvSpPr>
          <p:cNvPr id="977" name="Google Shape;977;p38"/>
          <p:cNvSpPr txBox="1"/>
          <p:nvPr/>
        </p:nvSpPr>
        <p:spPr>
          <a:xfrm>
            <a:off x="3204890" y="1261597"/>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EA9999"/>
                </a:solidFill>
                <a:latin typeface="Anaheim"/>
                <a:ea typeface="Anaheim"/>
                <a:cs typeface="Anaheim"/>
                <a:sym typeface="Anaheim"/>
              </a:rPr>
              <a:t>27.8</a:t>
            </a:r>
            <a:r>
              <a:rPr b="1" lang="en" sz="1600">
                <a:solidFill>
                  <a:srgbClr val="EA9999"/>
                </a:solidFill>
                <a:latin typeface="Anaheim"/>
                <a:ea typeface="Anaheim"/>
                <a:cs typeface="Anaheim"/>
                <a:sym typeface="Anaheim"/>
              </a:rPr>
              <a:t>%</a:t>
            </a:r>
            <a:endParaRPr b="1" sz="1600">
              <a:solidFill>
                <a:srgbClr val="EA9999"/>
              </a:solidFill>
              <a:latin typeface="Anaheim"/>
              <a:ea typeface="Anaheim"/>
              <a:cs typeface="Anaheim"/>
              <a:sym typeface="Anaheim"/>
            </a:endParaRPr>
          </a:p>
        </p:txBody>
      </p:sp>
      <p:pic>
        <p:nvPicPr>
          <p:cNvPr id="978" name="Google Shape;978;p38"/>
          <p:cNvPicPr preferRelativeResize="0"/>
          <p:nvPr/>
        </p:nvPicPr>
        <p:blipFill>
          <a:blip r:embed="rId5">
            <a:alphaModFix/>
          </a:blip>
          <a:stretch>
            <a:fillRect/>
          </a:stretch>
        </p:blipFill>
        <p:spPr>
          <a:xfrm>
            <a:off x="2600375" y="2371789"/>
            <a:ext cx="4084848" cy="2365511"/>
          </a:xfrm>
          <a:prstGeom prst="rect">
            <a:avLst/>
          </a:prstGeom>
          <a:noFill/>
          <a:ln>
            <a:noFill/>
          </a:ln>
        </p:spPr>
      </p:pic>
      <p:sp>
        <p:nvSpPr>
          <p:cNvPr id="979" name="Google Shape;979;p38"/>
          <p:cNvSpPr txBox="1"/>
          <p:nvPr/>
        </p:nvSpPr>
        <p:spPr>
          <a:xfrm>
            <a:off x="5632962" y="1486160"/>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3C47D"/>
                </a:solidFill>
                <a:latin typeface="Anaheim"/>
                <a:ea typeface="Anaheim"/>
                <a:cs typeface="Anaheim"/>
                <a:sym typeface="Anaheim"/>
              </a:rPr>
              <a:t>14.3</a:t>
            </a:r>
            <a:r>
              <a:rPr b="1" lang="en" sz="1600">
                <a:solidFill>
                  <a:srgbClr val="93C47D"/>
                </a:solidFill>
                <a:latin typeface="Anaheim"/>
                <a:ea typeface="Anaheim"/>
                <a:cs typeface="Anaheim"/>
                <a:sym typeface="Anaheim"/>
              </a:rPr>
              <a:t>%</a:t>
            </a:r>
            <a:endParaRPr b="1" sz="1600">
              <a:solidFill>
                <a:srgbClr val="93C47D"/>
              </a:solidFill>
              <a:latin typeface="Anaheim"/>
              <a:ea typeface="Anaheim"/>
              <a:cs typeface="Anaheim"/>
              <a:sym typeface="Anaheim"/>
            </a:endParaRPr>
          </a:p>
        </p:txBody>
      </p:sp>
      <p:sp>
        <p:nvSpPr>
          <p:cNvPr id="980" name="Google Shape;980;p38"/>
          <p:cNvSpPr txBox="1"/>
          <p:nvPr/>
        </p:nvSpPr>
        <p:spPr>
          <a:xfrm>
            <a:off x="7591159" y="1452713"/>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EA9999"/>
                </a:solidFill>
                <a:latin typeface="Anaheim"/>
                <a:ea typeface="Anaheim"/>
                <a:cs typeface="Anaheim"/>
                <a:sym typeface="Anaheim"/>
              </a:rPr>
              <a:t>1</a:t>
            </a:r>
            <a:r>
              <a:rPr b="1" lang="en" sz="1600">
                <a:solidFill>
                  <a:srgbClr val="EA9999"/>
                </a:solidFill>
                <a:latin typeface="Anaheim"/>
                <a:ea typeface="Anaheim"/>
                <a:cs typeface="Anaheim"/>
                <a:sym typeface="Anaheim"/>
              </a:rPr>
              <a:t>7%</a:t>
            </a:r>
            <a:endParaRPr b="1" sz="1600">
              <a:solidFill>
                <a:srgbClr val="EA9999"/>
              </a:solidFill>
              <a:latin typeface="Anaheim"/>
              <a:ea typeface="Anaheim"/>
              <a:cs typeface="Anaheim"/>
              <a:sym typeface="Anaheim"/>
            </a:endParaRPr>
          </a:p>
        </p:txBody>
      </p:sp>
      <p:sp>
        <p:nvSpPr>
          <p:cNvPr id="981" name="Google Shape;981;p38"/>
          <p:cNvSpPr txBox="1"/>
          <p:nvPr/>
        </p:nvSpPr>
        <p:spPr>
          <a:xfrm>
            <a:off x="5564744" y="3900002"/>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3C47D"/>
                </a:solidFill>
                <a:latin typeface="Anaheim"/>
                <a:ea typeface="Anaheim"/>
                <a:cs typeface="Anaheim"/>
                <a:sym typeface="Anaheim"/>
              </a:rPr>
              <a:t>10.2</a:t>
            </a:r>
            <a:r>
              <a:rPr b="1" lang="en" sz="1600">
                <a:solidFill>
                  <a:srgbClr val="93C47D"/>
                </a:solidFill>
                <a:latin typeface="Anaheim"/>
                <a:ea typeface="Anaheim"/>
                <a:cs typeface="Anaheim"/>
                <a:sym typeface="Anaheim"/>
              </a:rPr>
              <a:t>%</a:t>
            </a:r>
            <a:endParaRPr b="1" sz="1600">
              <a:solidFill>
                <a:srgbClr val="93C47D"/>
              </a:solidFill>
              <a:latin typeface="Anaheim"/>
              <a:ea typeface="Anaheim"/>
              <a:cs typeface="Anaheim"/>
              <a:sym typeface="Anaheim"/>
            </a:endParaRPr>
          </a:p>
        </p:txBody>
      </p:sp>
      <p:sp>
        <p:nvSpPr>
          <p:cNvPr id="982" name="Google Shape;982;p38"/>
          <p:cNvSpPr txBox="1"/>
          <p:nvPr/>
        </p:nvSpPr>
        <p:spPr>
          <a:xfrm>
            <a:off x="3734860" y="3834130"/>
            <a:ext cx="682800" cy="1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EA9999"/>
                </a:solidFill>
                <a:latin typeface="Anaheim"/>
                <a:ea typeface="Anaheim"/>
                <a:cs typeface="Anaheim"/>
                <a:sym typeface="Anaheim"/>
              </a:rPr>
              <a:t>13</a:t>
            </a:r>
            <a:r>
              <a:rPr b="1" lang="en" sz="1600">
                <a:solidFill>
                  <a:srgbClr val="EA9999"/>
                </a:solidFill>
                <a:latin typeface="Anaheim"/>
                <a:ea typeface="Anaheim"/>
                <a:cs typeface="Anaheim"/>
                <a:sym typeface="Anaheim"/>
              </a:rPr>
              <a:t>.8%</a:t>
            </a:r>
            <a:endParaRPr b="1" sz="1600">
              <a:solidFill>
                <a:srgbClr val="EA9999"/>
              </a:solidFill>
              <a:latin typeface="Anaheim"/>
              <a:ea typeface="Anaheim"/>
              <a:cs typeface="Anaheim"/>
              <a:sym typeface="Anaheim"/>
            </a:endParaRPr>
          </a:p>
        </p:txBody>
      </p:sp>
      <p:pic>
        <p:nvPicPr>
          <p:cNvPr id="983" name="Google Shape;983;p38"/>
          <p:cNvPicPr preferRelativeResize="0"/>
          <p:nvPr/>
        </p:nvPicPr>
        <p:blipFill>
          <a:blip r:embed="rId6">
            <a:alphaModFix/>
          </a:blip>
          <a:stretch>
            <a:fillRect/>
          </a:stretch>
        </p:blipFill>
        <p:spPr>
          <a:xfrm>
            <a:off x="6633583" y="2651831"/>
            <a:ext cx="728125" cy="444150"/>
          </a:xfrm>
          <a:prstGeom prst="rect">
            <a:avLst/>
          </a:prstGeom>
          <a:noFill/>
          <a:ln>
            <a:noFill/>
          </a:ln>
        </p:spPr>
      </p:pic>
      <p:sp>
        <p:nvSpPr>
          <p:cNvPr id="984" name="Google Shape;984;p38"/>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985" name="Google Shape;985;p38"/>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986" name="Google Shape;986;p38"/>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987" name="Google Shape;987;p38"/>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988" name="Google Shape;988;p38"/>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2" name="Shape 992"/>
        <p:cNvGrpSpPr/>
        <p:nvPr/>
      </p:nvGrpSpPr>
      <p:grpSpPr>
        <a:xfrm>
          <a:off x="0" y="0"/>
          <a:ext cx="0" cy="0"/>
          <a:chOff x="0" y="0"/>
          <a:chExt cx="0" cy="0"/>
        </a:xfrm>
      </p:grpSpPr>
      <p:sp>
        <p:nvSpPr>
          <p:cNvPr id="993" name="Google Shape;993;p39"/>
          <p:cNvSpPr txBox="1"/>
          <p:nvPr>
            <p:ph type="ctrTitle"/>
          </p:nvPr>
        </p:nvSpPr>
        <p:spPr>
          <a:xfrm>
            <a:off x="390600" y="1939200"/>
            <a:ext cx="3892200" cy="13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Risk </a:t>
            </a:r>
            <a:endParaRPr sz="5500"/>
          </a:p>
          <a:p>
            <a:pPr indent="0" lvl="0" marL="0" rtl="0" algn="ctr">
              <a:spcBef>
                <a:spcPts val="0"/>
              </a:spcBef>
              <a:spcAft>
                <a:spcPts val="0"/>
              </a:spcAft>
              <a:buNone/>
            </a:pPr>
            <a:r>
              <a:rPr lang="en" sz="5500"/>
              <a:t>Analysis</a:t>
            </a:r>
            <a:endParaRPr sz="5500"/>
          </a:p>
        </p:txBody>
      </p:sp>
      <p:grpSp>
        <p:nvGrpSpPr>
          <p:cNvPr id="994" name="Google Shape;994;p39"/>
          <p:cNvGrpSpPr/>
          <p:nvPr/>
        </p:nvGrpSpPr>
        <p:grpSpPr>
          <a:xfrm>
            <a:off x="4281577" y="686258"/>
            <a:ext cx="4833307" cy="3650041"/>
            <a:chOff x="5256025" y="1070100"/>
            <a:chExt cx="2664741" cy="1629773"/>
          </a:xfrm>
        </p:grpSpPr>
        <p:sp>
          <p:nvSpPr>
            <p:cNvPr id="995" name="Google Shape;995;p39"/>
            <p:cNvSpPr/>
            <p:nvPr/>
          </p:nvSpPr>
          <p:spPr>
            <a:xfrm>
              <a:off x="5543830" y="1270433"/>
              <a:ext cx="325907" cy="275022"/>
            </a:xfrm>
            <a:custGeom>
              <a:rect b="b" l="l" r="r" t="t"/>
              <a:pathLst>
                <a:path extrusionOk="0" h="11512" w="13642">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5456385" y="2501673"/>
              <a:ext cx="62759" cy="79076"/>
            </a:xfrm>
            <a:custGeom>
              <a:rect b="b" l="l" r="r" t="t"/>
              <a:pathLst>
                <a:path extrusionOk="0" h="3310" w="2627">
                  <a:moveTo>
                    <a:pt x="0" y="0"/>
                  </a:moveTo>
                  <a:lnTo>
                    <a:pt x="0" y="3310"/>
                  </a:lnTo>
                  <a:lnTo>
                    <a:pt x="2626" y="3310"/>
                  </a:lnTo>
                  <a:lnTo>
                    <a:pt x="2626"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5543663" y="2385654"/>
              <a:ext cx="58626" cy="195086"/>
            </a:xfrm>
            <a:custGeom>
              <a:rect b="b" l="l" r="r" t="t"/>
              <a:pathLst>
                <a:path extrusionOk="0" h="8166" w="2454">
                  <a:moveTo>
                    <a:pt x="0" y="0"/>
                  </a:moveTo>
                  <a:lnTo>
                    <a:pt x="0" y="8166"/>
                  </a:lnTo>
                  <a:lnTo>
                    <a:pt x="2454" y="8166"/>
                  </a:lnTo>
                  <a:lnTo>
                    <a:pt x="2454"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5628528" y="2462490"/>
              <a:ext cx="59176" cy="118256"/>
            </a:xfrm>
            <a:custGeom>
              <a:rect b="b" l="l" r="r" t="t"/>
              <a:pathLst>
                <a:path extrusionOk="0" h="4950" w="2477">
                  <a:moveTo>
                    <a:pt x="0" y="1"/>
                  </a:moveTo>
                  <a:lnTo>
                    <a:pt x="0" y="4950"/>
                  </a:lnTo>
                  <a:lnTo>
                    <a:pt x="2477" y="4950"/>
                  </a:lnTo>
                  <a:lnTo>
                    <a:pt x="2477"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5713035" y="2411792"/>
              <a:ext cx="61756" cy="168950"/>
            </a:xfrm>
            <a:custGeom>
              <a:rect b="b" l="l" r="r" t="t"/>
              <a:pathLst>
                <a:path extrusionOk="0" h="7072" w="2585">
                  <a:moveTo>
                    <a:pt x="0" y="1"/>
                  </a:moveTo>
                  <a:lnTo>
                    <a:pt x="0" y="7072"/>
                  </a:lnTo>
                  <a:lnTo>
                    <a:pt x="2585" y="7072"/>
                  </a:lnTo>
                  <a:lnTo>
                    <a:pt x="2585"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7323176" y="1070100"/>
              <a:ext cx="403000" cy="389168"/>
            </a:xfrm>
            <a:custGeom>
              <a:rect b="b" l="l" r="r" t="t"/>
              <a:pathLst>
                <a:path extrusionOk="0" h="16290" w="16869">
                  <a:moveTo>
                    <a:pt x="1738" y="0"/>
                  </a:moveTo>
                  <a:lnTo>
                    <a:pt x="1" y="15255"/>
                  </a:lnTo>
                  <a:lnTo>
                    <a:pt x="15580" y="16289"/>
                  </a:lnTo>
                  <a:cubicBezTo>
                    <a:pt x="16869" y="2212"/>
                    <a:pt x="1738" y="0"/>
                    <a:pt x="173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6038135" y="1731091"/>
              <a:ext cx="75588" cy="110491"/>
            </a:xfrm>
            <a:custGeom>
              <a:rect b="b" l="l" r="r" t="t"/>
              <a:pathLst>
                <a:path extrusionOk="0" h="4625" w="3164">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6088285" y="1719694"/>
              <a:ext cx="102990" cy="72912"/>
            </a:xfrm>
            <a:custGeom>
              <a:rect b="b" l="l" r="r" t="t"/>
              <a:pathLst>
                <a:path extrusionOk="0" h="3052" w="4311">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6064011" y="1783127"/>
              <a:ext cx="134859" cy="90161"/>
            </a:xfrm>
            <a:custGeom>
              <a:rect b="b" l="l" r="r" t="t"/>
              <a:pathLst>
                <a:path extrusionOk="0" h="3774" w="5645">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6442295" y="2101079"/>
              <a:ext cx="74608" cy="82731"/>
            </a:xfrm>
            <a:custGeom>
              <a:rect b="b" l="l" r="r" t="t"/>
              <a:pathLst>
                <a:path extrusionOk="0" h="3463" w="3123">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7575836" y="1836907"/>
              <a:ext cx="258609" cy="258538"/>
            </a:xfrm>
            <a:custGeom>
              <a:rect b="b" l="l" r="r" t="t"/>
              <a:pathLst>
                <a:path extrusionOk="0" h="10822" w="10825">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7737084" y="1805323"/>
              <a:ext cx="132183" cy="129340"/>
            </a:xfrm>
            <a:custGeom>
              <a:rect b="b" l="l" r="r" t="t"/>
              <a:pathLst>
                <a:path extrusionOk="0" h="5414" w="5533">
                  <a:moveTo>
                    <a:pt x="0" y="1"/>
                  </a:moveTo>
                  <a:lnTo>
                    <a:pt x="124" y="5413"/>
                  </a:lnTo>
                  <a:lnTo>
                    <a:pt x="5532" y="5327"/>
                  </a:lnTo>
                  <a:cubicBezTo>
                    <a:pt x="5495" y="3919"/>
                    <a:pt x="4905" y="2519"/>
                    <a:pt x="3896" y="1536"/>
                  </a:cubicBezTo>
                  <a:cubicBezTo>
                    <a:pt x="2888" y="550"/>
                    <a:pt x="1409" y="1"/>
                    <a:pt x="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6912087" y="1367243"/>
              <a:ext cx="65148" cy="81154"/>
            </a:xfrm>
            <a:custGeom>
              <a:rect b="b" l="l" r="r" t="t"/>
              <a:pathLst>
                <a:path extrusionOk="0" h="3397" w="2727">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6999604" y="1251344"/>
              <a:ext cx="60872" cy="196854"/>
            </a:xfrm>
            <a:custGeom>
              <a:rect b="b" l="l" r="r" t="t"/>
              <a:pathLst>
                <a:path extrusionOk="0" h="8240" w="2548">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7084207" y="1328156"/>
              <a:ext cx="61588" cy="120167"/>
            </a:xfrm>
            <a:custGeom>
              <a:rect b="b" l="l" r="r" t="t"/>
              <a:pathLst>
                <a:path extrusionOk="0" h="5030" w="2578">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7168904" y="1277505"/>
              <a:ext cx="63977" cy="170814"/>
            </a:xfrm>
            <a:custGeom>
              <a:rect b="b" l="l" r="r" t="t"/>
              <a:pathLst>
                <a:path extrusionOk="0" h="7150" w="2678">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5908305" y="2053176"/>
              <a:ext cx="501929" cy="466309"/>
            </a:xfrm>
            <a:custGeom>
              <a:rect b="b" l="l" r="r" t="t"/>
              <a:pathLst>
                <a:path extrusionOk="0" h="19519" w="2101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p:nvPr/>
          </p:nvSpPr>
          <p:spPr>
            <a:xfrm>
              <a:off x="6804788" y="2346830"/>
              <a:ext cx="247644" cy="231207"/>
            </a:xfrm>
            <a:custGeom>
              <a:rect b="b" l="l" r="r" t="t"/>
              <a:pathLst>
                <a:path extrusionOk="0" h="9678" w="10366">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9"/>
            <p:cNvSpPr/>
            <p:nvPr/>
          </p:nvSpPr>
          <p:spPr>
            <a:xfrm>
              <a:off x="6951772" y="2347905"/>
              <a:ext cx="87031" cy="88536"/>
            </a:xfrm>
            <a:custGeom>
              <a:rect b="b" l="l" r="r" t="t"/>
              <a:pathLst>
                <a:path extrusionOk="0" h="3706" w="3643">
                  <a:moveTo>
                    <a:pt x="583" y="1"/>
                  </a:moveTo>
                  <a:lnTo>
                    <a:pt x="0" y="3706"/>
                  </a:lnTo>
                  <a:lnTo>
                    <a:pt x="3642" y="3023"/>
                  </a:lnTo>
                  <a:cubicBezTo>
                    <a:pt x="3642" y="3023"/>
                    <a:pt x="3104" y="946"/>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6311486" y="1314346"/>
              <a:ext cx="695486" cy="747781"/>
            </a:xfrm>
            <a:custGeom>
              <a:rect b="b" l="l" r="r" t="t"/>
              <a:pathLst>
                <a:path extrusionOk="0" h="31301" w="29112">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6337265" y="1374936"/>
              <a:ext cx="187871" cy="177598"/>
            </a:xfrm>
            <a:custGeom>
              <a:rect b="b" l="l" r="r" t="t"/>
              <a:pathLst>
                <a:path extrusionOk="0" h="7434" w="7864">
                  <a:moveTo>
                    <a:pt x="6070" y="1"/>
                  </a:moveTo>
                  <a:cubicBezTo>
                    <a:pt x="6070" y="1"/>
                    <a:pt x="1969" y="2720"/>
                    <a:pt x="1" y="7433"/>
                  </a:cubicBezTo>
                  <a:lnTo>
                    <a:pt x="7863" y="6747"/>
                  </a:lnTo>
                  <a:lnTo>
                    <a:pt x="6070"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7864692" y="2252696"/>
              <a:ext cx="55711" cy="114887"/>
            </a:xfrm>
            <a:custGeom>
              <a:rect b="b" l="l" r="r" t="t"/>
              <a:pathLst>
                <a:path extrusionOk="0" h="4809" w="2332">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7899694" y="2254130"/>
              <a:ext cx="19470" cy="24893"/>
            </a:xfrm>
            <a:custGeom>
              <a:rect b="b" l="l" r="r" t="t"/>
              <a:pathLst>
                <a:path extrusionOk="0" h="1042" w="815">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7906360" y="2254918"/>
              <a:ext cx="14406" cy="112904"/>
            </a:xfrm>
            <a:custGeom>
              <a:rect b="b" l="l" r="r" t="t"/>
              <a:pathLst>
                <a:path extrusionOk="0" h="4726" w="603">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7906360" y="2254918"/>
              <a:ext cx="13952" cy="112617"/>
            </a:xfrm>
            <a:custGeom>
              <a:rect b="b" l="l" r="r" t="t"/>
              <a:pathLst>
                <a:path extrusionOk="0" h="4714" w="584">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7917685" y="2255014"/>
              <a:ext cx="1481" cy="24201"/>
            </a:xfrm>
            <a:custGeom>
              <a:rect b="b" l="l" r="r" t="t"/>
              <a:pathLst>
                <a:path extrusionOk="0" h="1013" w="62">
                  <a:moveTo>
                    <a:pt x="39" y="0"/>
                  </a:moveTo>
                  <a:lnTo>
                    <a:pt x="1" y="1005"/>
                  </a:lnTo>
                  <a:cubicBezTo>
                    <a:pt x="13" y="1009"/>
                    <a:pt x="23" y="1009"/>
                    <a:pt x="31" y="1012"/>
                  </a:cubicBezTo>
                  <a:lnTo>
                    <a:pt x="61"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7913408" y="2253939"/>
              <a:ext cx="5375" cy="113597"/>
            </a:xfrm>
            <a:custGeom>
              <a:rect b="b" l="l" r="r" t="t"/>
              <a:pathLst>
                <a:path extrusionOk="0" h="4755" w="225">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7905285" y="2344059"/>
              <a:ext cx="11061" cy="6116"/>
            </a:xfrm>
            <a:custGeom>
              <a:rect b="b" l="l" r="r" t="t"/>
              <a:pathLst>
                <a:path extrusionOk="0" h="256" w="463">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7901295" y="2323966"/>
              <a:ext cx="5996" cy="3392"/>
            </a:xfrm>
            <a:custGeom>
              <a:rect b="b" l="l" r="r" t="t"/>
              <a:pathLst>
                <a:path extrusionOk="0" h="142" w="251">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7900483" y="2318423"/>
              <a:ext cx="4205" cy="4085"/>
            </a:xfrm>
            <a:custGeom>
              <a:rect b="b" l="l" r="r" t="t"/>
              <a:pathLst>
                <a:path extrusionOk="0" h="171" w="176">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9"/>
            <p:cNvSpPr/>
            <p:nvPr/>
          </p:nvSpPr>
          <p:spPr>
            <a:xfrm>
              <a:off x="7897807" y="2314719"/>
              <a:ext cx="1003" cy="7071"/>
            </a:xfrm>
            <a:custGeom>
              <a:rect b="b" l="l" r="r" t="t"/>
              <a:pathLst>
                <a:path extrusionOk="0" h="296" w="42">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9"/>
            <p:cNvSpPr/>
            <p:nvPr/>
          </p:nvSpPr>
          <p:spPr>
            <a:xfrm>
              <a:off x="7893793" y="2313358"/>
              <a:ext cx="1266" cy="7979"/>
            </a:xfrm>
            <a:custGeom>
              <a:rect b="b" l="l" r="r" t="t"/>
              <a:pathLst>
                <a:path extrusionOk="0" h="334" w="53">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9"/>
            <p:cNvSpPr/>
            <p:nvPr/>
          </p:nvSpPr>
          <p:spPr>
            <a:xfrm>
              <a:off x="7893506" y="2326044"/>
              <a:ext cx="8911" cy="12447"/>
            </a:xfrm>
            <a:custGeom>
              <a:rect b="b" l="l" r="r" t="t"/>
              <a:pathLst>
                <a:path extrusionOk="0" h="521" w="373">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9"/>
            <p:cNvSpPr/>
            <p:nvPr/>
          </p:nvSpPr>
          <p:spPr>
            <a:xfrm>
              <a:off x="7893076" y="2321194"/>
              <a:ext cx="8409" cy="6379"/>
            </a:xfrm>
            <a:custGeom>
              <a:rect b="b" l="l" r="r" t="t"/>
              <a:pathLst>
                <a:path extrusionOk="0" h="267" w="352">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p:nvPr/>
          </p:nvSpPr>
          <p:spPr>
            <a:xfrm>
              <a:off x="7899599" y="2254464"/>
              <a:ext cx="18491" cy="24654"/>
            </a:xfrm>
            <a:custGeom>
              <a:rect b="b" l="l" r="r" t="t"/>
              <a:pathLst>
                <a:path extrusionOk="0" h="1032" w="774">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9"/>
            <p:cNvSpPr/>
            <p:nvPr/>
          </p:nvSpPr>
          <p:spPr>
            <a:xfrm>
              <a:off x="7872003" y="2259959"/>
              <a:ext cx="27617" cy="1242"/>
            </a:xfrm>
            <a:custGeom>
              <a:rect b="b" l="l" r="r" t="t"/>
              <a:pathLst>
                <a:path extrusionOk="0" h="52" w="1156">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9"/>
            <p:cNvSpPr/>
            <p:nvPr/>
          </p:nvSpPr>
          <p:spPr>
            <a:xfrm>
              <a:off x="7910565" y="2287316"/>
              <a:ext cx="1720" cy="19566"/>
            </a:xfrm>
            <a:custGeom>
              <a:rect b="b" l="l" r="r" t="t"/>
              <a:pathLst>
                <a:path extrusionOk="0" h="819" w="72">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9"/>
            <p:cNvSpPr/>
            <p:nvPr/>
          </p:nvSpPr>
          <p:spPr>
            <a:xfrm>
              <a:off x="7911903" y="2274175"/>
              <a:ext cx="3942" cy="2126"/>
            </a:xfrm>
            <a:custGeom>
              <a:rect b="b" l="l" r="r" t="t"/>
              <a:pathLst>
                <a:path extrusionOk="0" h="89" w="165">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9"/>
            <p:cNvSpPr/>
            <p:nvPr/>
          </p:nvSpPr>
          <p:spPr>
            <a:xfrm>
              <a:off x="7906026" y="2268919"/>
              <a:ext cx="2795" cy="2747"/>
            </a:xfrm>
            <a:custGeom>
              <a:rect b="b" l="l" r="r" t="t"/>
              <a:pathLst>
                <a:path extrusionOk="0" h="115" w="117">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9"/>
            <p:cNvSpPr/>
            <p:nvPr/>
          </p:nvSpPr>
          <p:spPr>
            <a:xfrm>
              <a:off x="7903087" y="2261799"/>
              <a:ext cx="1887" cy="3870"/>
            </a:xfrm>
            <a:custGeom>
              <a:rect b="b" l="l" r="r" t="t"/>
              <a:pathLst>
                <a:path extrusionOk="0" h="162" w="79">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9"/>
            <p:cNvSpPr/>
            <p:nvPr/>
          </p:nvSpPr>
          <p:spPr>
            <a:xfrm>
              <a:off x="7902370" y="2256686"/>
              <a:ext cx="1171" cy="2078"/>
            </a:xfrm>
            <a:custGeom>
              <a:rect b="b" l="l" r="r" t="t"/>
              <a:pathLst>
                <a:path extrusionOk="0" h="87" w="49">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9"/>
            <p:cNvSpPr/>
            <p:nvPr/>
          </p:nvSpPr>
          <p:spPr>
            <a:xfrm>
              <a:off x="7618412" y="2589929"/>
              <a:ext cx="96898" cy="109631"/>
            </a:xfrm>
            <a:custGeom>
              <a:rect b="b" l="l" r="r" t="t"/>
              <a:pathLst>
                <a:path extrusionOk="0" h="4589" w="4056">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9"/>
            <p:cNvSpPr/>
            <p:nvPr/>
          </p:nvSpPr>
          <p:spPr>
            <a:xfrm>
              <a:off x="7692477" y="2615708"/>
              <a:ext cx="22218" cy="29313"/>
            </a:xfrm>
            <a:custGeom>
              <a:rect b="b" l="l" r="r" t="t"/>
              <a:pathLst>
                <a:path extrusionOk="0" h="1227" w="93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9"/>
            <p:cNvSpPr/>
            <p:nvPr/>
          </p:nvSpPr>
          <p:spPr>
            <a:xfrm>
              <a:off x="7625078" y="2631238"/>
              <a:ext cx="90233" cy="68636"/>
            </a:xfrm>
            <a:custGeom>
              <a:rect b="b" l="l" r="r" t="t"/>
              <a:pathLst>
                <a:path extrusionOk="0" h="2873" w="3777">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9"/>
            <p:cNvSpPr/>
            <p:nvPr/>
          </p:nvSpPr>
          <p:spPr>
            <a:xfrm>
              <a:off x="7625078" y="2630545"/>
              <a:ext cx="90233" cy="68970"/>
            </a:xfrm>
            <a:custGeom>
              <a:rect b="b" l="l" r="r" t="t"/>
              <a:pathLst>
                <a:path extrusionOk="0" h="2887" w="3777">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9"/>
            <p:cNvSpPr/>
            <p:nvPr/>
          </p:nvSpPr>
          <p:spPr>
            <a:xfrm>
              <a:off x="7695392" y="2630091"/>
              <a:ext cx="19303" cy="15552"/>
            </a:xfrm>
            <a:custGeom>
              <a:rect b="b" l="l" r="r" t="t"/>
              <a:pathLst>
                <a:path extrusionOk="0" h="651" w="808">
                  <a:moveTo>
                    <a:pt x="793" y="0"/>
                  </a:moveTo>
                  <a:lnTo>
                    <a:pt x="1" y="624"/>
                  </a:lnTo>
                  <a:cubicBezTo>
                    <a:pt x="5" y="631"/>
                    <a:pt x="13" y="642"/>
                    <a:pt x="16" y="650"/>
                  </a:cubicBezTo>
                  <a:lnTo>
                    <a:pt x="808" y="19"/>
                  </a:lnTo>
                  <a:lnTo>
                    <a:pt x="793"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9"/>
            <p:cNvSpPr/>
            <p:nvPr/>
          </p:nvSpPr>
          <p:spPr>
            <a:xfrm>
              <a:off x="7625173" y="2629446"/>
              <a:ext cx="89970" cy="69544"/>
            </a:xfrm>
            <a:custGeom>
              <a:rect b="b" l="l" r="r" t="t"/>
              <a:pathLst>
                <a:path extrusionOk="0" h="2911" w="3766">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9"/>
            <p:cNvSpPr/>
            <p:nvPr/>
          </p:nvSpPr>
          <p:spPr>
            <a:xfrm>
              <a:off x="7633249" y="2681315"/>
              <a:ext cx="11754" cy="4754"/>
            </a:xfrm>
            <a:custGeom>
              <a:rect b="b" l="l" r="r" t="t"/>
              <a:pathLst>
                <a:path extrusionOk="0" h="199" w="492">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9"/>
            <p:cNvSpPr/>
            <p:nvPr/>
          </p:nvSpPr>
          <p:spPr>
            <a:xfrm>
              <a:off x="7648038" y="2663731"/>
              <a:ext cx="6355" cy="2389"/>
            </a:xfrm>
            <a:custGeom>
              <a:rect b="b" l="l" r="r" t="t"/>
              <a:pathLst>
                <a:path extrusionOk="0" h="100" w="266">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9"/>
            <p:cNvSpPr/>
            <p:nvPr/>
          </p:nvSpPr>
          <p:spPr>
            <a:xfrm>
              <a:off x="7651240" y="2659765"/>
              <a:ext cx="5638" cy="956"/>
            </a:xfrm>
            <a:custGeom>
              <a:rect b="b" l="l" r="r" t="t"/>
              <a:pathLst>
                <a:path extrusionOk="0" h="40" w="236">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9"/>
            <p:cNvSpPr/>
            <p:nvPr/>
          </p:nvSpPr>
          <p:spPr>
            <a:xfrm>
              <a:off x="7650093" y="2653338"/>
              <a:ext cx="5805" cy="4372"/>
            </a:xfrm>
            <a:custGeom>
              <a:rect b="b" l="l" r="r" t="t"/>
              <a:pathLst>
                <a:path extrusionOk="0" h="183" w="243">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9"/>
            <p:cNvSpPr/>
            <p:nvPr/>
          </p:nvSpPr>
          <p:spPr>
            <a:xfrm>
              <a:off x="7647823" y="2649085"/>
              <a:ext cx="6283" cy="5399"/>
            </a:xfrm>
            <a:custGeom>
              <a:rect b="b" l="l" r="r" t="t"/>
              <a:pathLst>
                <a:path extrusionOk="0" h="226" w="263">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9"/>
            <p:cNvSpPr/>
            <p:nvPr/>
          </p:nvSpPr>
          <p:spPr>
            <a:xfrm>
              <a:off x="7636164" y="2661604"/>
              <a:ext cx="13044" cy="6594"/>
            </a:xfrm>
            <a:custGeom>
              <a:rect b="b" l="l" r="r" t="t"/>
              <a:pathLst>
                <a:path extrusionOk="0" h="276" w="546">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9"/>
            <p:cNvSpPr/>
            <p:nvPr/>
          </p:nvSpPr>
          <p:spPr>
            <a:xfrm>
              <a:off x="7644980" y="2654246"/>
              <a:ext cx="4491" cy="9413"/>
            </a:xfrm>
            <a:custGeom>
              <a:rect b="b" l="l" r="r" t="t"/>
              <a:pathLst>
                <a:path extrusionOk="0" h="394" w="188">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9"/>
            <p:cNvSpPr/>
            <p:nvPr/>
          </p:nvSpPr>
          <p:spPr>
            <a:xfrm>
              <a:off x="7691307" y="2615708"/>
              <a:ext cx="11611" cy="29576"/>
            </a:xfrm>
            <a:custGeom>
              <a:rect b="b" l="l" r="r" t="t"/>
              <a:pathLst>
                <a:path extrusionOk="0" h="1238" w="486">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9"/>
            <p:cNvSpPr/>
            <p:nvPr/>
          </p:nvSpPr>
          <p:spPr>
            <a:xfrm>
              <a:off x="7680149" y="2597957"/>
              <a:ext cx="17416" cy="21525"/>
            </a:xfrm>
            <a:custGeom>
              <a:rect b="b" l="l" r="r" t="t"/>
              <a:pathLst>
                <a:path extrusionOk="0" h="901" w="729">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9"/>
            <p:cNvSpPr/>
            <p:nvPr/>
          </p:nvSpPr>
          <p:spPr>
            <a:xfrm>
              <a:off x="7669613" y="2645597"/>
              <a:ext cx="15648" cy="12160"/>
            </a:xfrm>
            <a:custGeom>
              <a:rect b="b" l="l" r="r" t="t"/>
              <a:pathLst>
                <a:path extrusionOk="0" h="509" w="655">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9"/>
            <p:cNvSpPr/>
            <p:nvPr/>
          </p:nvSpPr>
          <p:spPr>
            <a:xfrm>
              <a:off x="7694962" y="2637569"/>
              <a:ext cx="1720" cy="4133"/>
            </a:xfrm>
            <a:custGeom>
              <a:rect b="b" l="l" r="r" t="t"/>
              <a:pathLst>
                <a:path extrusionOk="0" h="173" w="72">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9"/>
            <p:cNvSpPr/>
            <p:nvPr/>
          </p:nvSpPr>
          <p:spPr>
            <a:xfrm>
              <a:off x="7694867" y="2629637"/>
              <a:ext cx="1099" cy="3607"/>
            </a:xfrm>
            <a:custGeom>
              <a:rect b="b" l="l" r="r" t="t"/>
              <a:pathLst>
                <a:path extrusionOk="0" h="151" w="46">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9"/>
            <p:cNvSpPr/>
            <p:nvPr/>
          </p:nvSpPr>
          <p:spPr>
            <a:xfrm>
              <a:off x="7696945" y="2623067"/>
              <a:ext cx="2676" cy="3392"/>
            </a:xfrm>
            <a:custGeom>
              <a:rect b="b" l="l" r="r" t="t"/>
              <a:pathLst>
                <a:path extrusionOk="0" h="142" w="112">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9"/>
            <p:cNvSpPr/>
            <p:nvPr/>
          </p:nvSpPr>
          <p:spPr>
            <a:xfrm>
              <a:off x="7701389" y="2618958"/>
              <a:ext cx="1529" cy="1911"/>
            </a:xfrm>
            <a:custGeom>
              <a:rect b="b" l="l" r="r" t="t"/>
              <a:pathLst>
                <a:path extrusionOk="0" h="80" w="64">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9"/>
            <p:cNvSpPr/>
            <p:nvPr/>
          </p:nvSpPr>
          <p:spPr>
            <a:xfrm>
              <a:off x="6986941" y="1648377"/>
              <a:ext cx="359425" cy="246186"/>
            </a:xfrm>
            <a:custGeom>
              <a:rect b="b" l="l" r="r" t="t"/>
              <a:pathLst>
                <a:path extrusionOk="0" h="10305" w="15045">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9"/>
            <p:cNvSpPr/>
            <p:nvPr/>
          </p:nvSpPr>
          <p:spPr>
            <a:xfrm>
              <a:off x="6843971" y="1651220"/>
              <a:ext cx="397028" cy="211689"/>
            </a:xfrm>
            <a:custGeom>
              <a:rect b="b" l="l" r="r" t="t"/>
              <a:pathLst>
                <a:path extrusionOk="0" h="8861" w="16619">
                  <a:moveTo>
                    <a:pt x="0" y="1"/>
                  </a:moveTo>
                  <a:lnTo>
                    <a:pt x="14153" y="8860"/>
                  </a:lnTo>
                  <a:cubicBezTo>
                    <a:pt x="14153" y="8860"/>
                    <a:pt x="16495" y="6481"/>
                    <a:pt x="16618" y="598"/>
                  </a:cubicBez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9"/>
            <p:cNvSpPr/>
            <p:nvPr/>
          </p:nvSpPr>
          <p:spPr>
            <a:xfrm>
              <a:off x="7346304" y="1898238"/>
              <a:ext cx="547105" cy="445286"/>
            </a:xfrm>
            <a:custGeom>
              <a:rect b="b" l="l" r="r" t="t"/>
              <a:pathLst>
                <a:path extrusionOk="0" h="18639" w="22901">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9"/>
            <p:cNvSpPr/>
            <p:nvPr/>
          </p:nvSpPr>
          <p:spPr>
            <a:xfrm>
              <a:off x="7864143" y="2221016"/>
              <a:ext cx="9580" cy="119139"/>
            </a:xfrm>
            <a:custGeom>
              <a:rect b="b" l="l" r="r" t="t"/>
              <a:pathLst>
                <a:path extrusionOk="0" h="4987" w="401">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9"/>
            <p:cNvSpPr/>
            <p:nvPr/>
          </p:nvSpPr>
          <p:spPr>
            <a:xfrm>
              <a:off x="7595093" y="2196455"/>
              <a:ext cx="24750" cy="28811"/>
            </a:xfrm>
            <a:custGeom>
              <a:rect b="b" l="l" r="r" t="t"/>
              <a:pathLst>
                <a:path extrusionOk="0" h="1206" w="1036">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9"/>
            <p:cNvSpPr/>
            <p:nvPr/>
          </p:nvSpPr>
          <p:spPr>
            <a:xfrm>
              <a:off x="7609189" y="2198534"/>
              <a:ext cx="9413" cy="34449"/>
            </a:xfrm>
            <a:custGeom>
              <a:rect b="b" l="l" r="r" t="t"/>
              <a:pathLst>
                <a:path extrusionOk="0" h="1442" w="394">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9"/>
            <p:cNvSpPr/>
            <p:nvPr/>
          </p:nvSpPr>
          <p:spPr>
            <a:xfrm>
              <a:off x="7669541" y="2243474"/>
              <a:ext cx="12733" cy="11133"/>
            </a:xfrm>
            <a:custGeom>
              <a:rect b="b" l="l" r="r" t="t"/>
              <a:pathLst>
                <a:path extrusionOk="0" h="466" w="533">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9"/>
            <p:cNvSpPr/>
            <p:nvPr/>
          </p:nvSpPr>
          <p:spPr>
            <a:xfrm>
              <a:off x="7511948" y="2127360"/>
              <a:ext cx="12805" cy="11181"/>
            </a:xfrm>
            <a:custGeom>
              <a:rect b="b" l="l" r="r" t="t"/>
              <a:pathLst>
                <a:path extrusionOk="0" h="468" w="536">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9"/>
            <p:cNvSpPr/>
            <p:nvPr/>
          </p:nvSpPr>
          <p:spPr>
            <a:xfrm>
              <a:off x="7710588" y="2293695"/>
              <a:ext cx="12709" cy="11133"/>
            </a:xfrm>
            <a:custGeom>
              <a:rect b="b" l="l" r="r" t="t"/>
              <a:pathLst>
                <a:path extrusionOk="0" h="466" w="532">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9"/>
            <p:cNvSpPr/>
            <p:nvPr/>
          </p:nvSpPr>
          <p:spPr>
            <a:xfrm>
              <a:off x="7810791" y="2309320"/>
              <a:ext cx="12829" cy="11157"/>
            </a:xfrm>
            <a:custGeom>
              <a:rect b="b" l="l" r="r" t="t"/>
              <a:pathLst>
                <a:path extrusionOk="0" h="467" w="537">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9"/>
            <p:cNvSpPr/>
            <p:nvPr/>
          </p:nvSpPr>
          <p:spPr>
            <a:xfrm>
              <a:off x="7768956" y="2245768"/>
              <a:ext cx="12709" cy="11133"/>
            </a:xfrm>
            <a:custGeom>
              <a:rect b="b" l="l" r="r" t="t"/>
              <a:pathLst>
                <a:path extrusionOk="0" h="466" w="532">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9"/>
            <p:cNvSpPr/>
            <p:nvPr/>
          </p:nvSpPr>
          <p:spPr>
            <a:xfrm>
              <a:off x="7552971" y="2257833"/>
              <a:ext cx="12733" cy="11061"/>
            </a:xfrm>
            <a:custGeom>
              <a:rect b="b" l="l" r="r" t="t"/>
              <a:pathLst>
                <a:path extrusionOk="0" h="463" w="533">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9"/>
            <p:cNvSpPr/>
            <p:nvPr/>
          </p:nvSpPr>
          <p:spPr>
            <a:xfrm>
              <a:off x="7838196" y="2256137"/>
              <a:ext cx="12733" cy="11133"/>
            </a:xfrm>
            <a:custGeom>
              <a:rect b="b" l="l" r="r" t="t"/>
              <a:pathLst>
                <a:path extrusionOk="0" h="466" w="533">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9"/>
            <p:cNvSpPr/>
            <p:nvPr/>
          </p:nvSpPr>
          <p:spPr>
            <a:xfrm>
              <a:off x="7618746" y="2280769"/>
              <a:ext cx="12733" cy="11133"/>
            </a:xfrm>
            <a:custGeom>
              <a:rect b="b" l="l" r="r" t="t"/>
              <a:pathLst>
                <a:path extrusionOk="0" h="466" w="533">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9"/>
            <p:cNvSpPr/>
            <p:nvPr/>
          </p:nvSpPr>
          <p:spPr>
            <a:xfrm>
              <a:off x="7571010" y="2171106"/>
              <a:ext cx="12829" cy="11157"/>
            </a:xfrm>
            <a:custGeom>
              <a:rect b="b" l="l" r="r" t="t"/>
              <a:pathLst>
                <a:path extrusionOk="0" h="467" w="537">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9"/>
            <p:cNvSpPr/>
            <p:nvPr/>
          </p:nvSpPr>
          <p:spPr>
            <a:xfrm>
              <a:off x="7339877" y="1962483"/>
              <a:ext cx="375240" cy="699069"/>
            </a:xfrm>
            <a:custGeom>
              <a:rect b="b" l="l" r="r" t="t"/>
              <a:pathLst>
                <a:path extrusionOk="0" h="29262" w="15707">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9"/>
            <p:cNvSpPr/>
            <p:nvPr/>
          </p:nvSpPr>
          <p:spPr>
            <a:xfrm>
              <a:off x="7420369" y="2005942"/>
              <a:ext cx="54278" cy="30579"/>
            </a:xfrm>
            <a:custGeom>
              <a:rect b="b" l="l" r="r" t="t"/>
              <a:pathLst>
                <a:path extrusionOk="0" h="1280" w="2272">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9"/>
            <p:cNvSpPr/>
            <p:nvPr/>
          </p:nvSpPr>
          <p:spPr>
            <a:xfrm>
              <a:off x="7499715" y="1999157"/>
              <a:ext cx="24368" cy="321082"/>
            </a:xfrm>
            <a:custGeom>
              <a:rect b="b" l="l" r="r" t="t"/>
              <a:pathLst>
                <a:path extrusionOk="0" h="13440" w="102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9"/>
            <p:cNvSpPr/>
            <p:nvPr/>
          </p:nvSpPr>
          <p:spPr>
            <a:xfrm>
              <a:off x="7478021" y="2340069"/>
              <a:ext cx="46418" cy="12662"/>
            </a:xfrm>
            <a:custGeom>
              <a:rect b="b" l="l" r="r" t="t"/>
              <a:pathLst>
                <a:path extrusionOk="0" h="530" w="1943">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9"/>
            <p:cNvSpPr/>
            <p:nvPr/>
          </p:nvSpPr>
          <p:spPr>
            <a:xfrm>
              <a:off x="7616429" y="2577673"/>
              <a:ext cx="87844" cy="61827"/>
            </a:xfrm>
            <a:custGeom>
              <a:rect b="b" l="l" r="r" t="t"/>
              <a:pathLst>
                <a:path extrusionOk="0" h="2588" w="3677">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9"/>
            <p:cNvSpPr/>
            <p:nvPr/>
          </p:nvSpPr>
          <p:spPr>
            <a:xfrm>
              <a:off x="7398317" y="2134504"/>
              <a:ext cx="12733" cy="11109"/>
            </a:xfrm>
            <a:custGeom>
              <a:rect b="b" l="l" r="r" t="t"/>
              <a:pathLst>
                <a:path extrusionOk="0" h="465" w="533">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9"/>
            <p:cNvSpPr/>
            <p:nvPr/>
          </p:nvSpPr>
          <p:spPr>
            <a:xfrm>
              <a:off x="7455730" y="2180519"/>
              <a:ext cx="12686" cy="11109"/>
            </a:xfrm>
            <a:custGeom>
              <a:rect b="b" l="l" r="r" t="t"/>
              <a:pathLst>
                <a:path extrusionOk="0" h="465" w="531">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9"/>
            <p:cNvSpPr/>
            <p:nvPr/>
          </p:nvSpPr>
          <p:spPr>
            <a:xfrm>
              <a:off x="7410454" y="2323679"/>
              <a:ext cx="12733" cy="11133"/>
            </a:xfrm>
            <a:custGeom>
              <a:rect b="b" l="l" r="r" t="t"/>
              <a:pathLst>
                <a:path extrusionOk="0" h="466" w="533">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9"/>
            <p:cNvSpPr/>
            <p:nvPr/>
          </p:nvSpPr>
          <p:spPr>
            <a:xfrm>
              <a:off x="7440534" y="2396525"/>
              <a:ext cx="12733" cy="11109"/>
            </a:xfrm>
            <a:custGeom>
              <a:rect b="b" l="l" r="r" t="t"/>
              <a:pathLst>
                <a:path extrusionOk="0" h="465" w="533">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9"/>
            <p:cNvSpPr/>
            <p:nvPr/>
          </p:nvSpPr>
          <p:spPr>
            <a:xfrm>
              <a:off x="7509272" y="2469514"/>
              <a:ext cx="12709" cy="11109"/>
            </a:xfrm>
            <a:custGeom>
              <a:rect b="b" l="l" r="r" t="t"/>
              <a:pathLst>
                <a:path extrusionOk="0" h="465" w="532">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9"/>
            <p:cNvSpPr/>
            <p:nvPr/>
          </p:nvSpPr>
          <p:spPr>
            <a:xfrm>
              <a:off x="7562982" y="2462442"/>
              <a:ext cx="12733" cy="11133"/>
            </a:xfrm>
            <a:custGeom>
              <a:rect b="b" l="l" r="r" t="t"/>
              <a:pathLst>
                <a:path extrusionOk="0" h="466" w="533">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9"/>
            <p:cNvSpPr/>
            <p:nvPr/>
          </p:nvSpPr>
          <p:spPr>
            <a:xfrm>
              <a:off x="7614541" y="2577744"/>
              <a:ext cx="12757" cy="11157"/>
            </a:xfrm>
            <a:custGeom>
              <a:rect b="b" l="l" r="r" t="t"/>
              <a:pathLst>
                <a:path extrusionOk="0" h="467" w="534">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9"/>
            <p:cNvSpPr/>
            <p:nvPr/>
          </p:nvSpPr>
          <p:spPr>
            <a:xfrm>
              <a:off x="7617313" y="2522339"/>
              <a:ext cx="12733" cy="11061"/>
            </a:xfrm>
            <a:custGeom>
              <a:rect b="b" l="l" r="r" t="t"/>
              <a:pathLst>
                <a:path extrusionOk="0" h="463" w="533">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9"/>
            <p:cNvSpPr/>
            <p:nvPr/>
          </p:nvSpPr>
          <p:spPr>
            <a:xfrm>
              <a:off x="7438050" y="2254345"/>
              <a:ext cx="12709" cy="11157"/>
            </a:xfrm>
            <a:custGeom>
              <a:rect b="b" l="l" r="r" t="t"/>
              <a:pathLst>
                <a:path extrusionOk="0" h="467" w="532">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9"/>
            <p:cNvSpPr/>
            <p:nvPr/>
          </p:nvSpPr>
          <p:spPr>
            <a:xfrm>
              <a:off x="7509702" y="2386586"/>
              <a:ext cx="12733" cy="11085"/>
            </a:xfrm>
            <a:custGeom>
              <a:rect b="b" l="l" r="r" t="t"/>
              <a:pathLst>
                <a:path extrusionOk="0" h="464" w="533">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9"/>
            <p:cNvSpPr/>
            <p:nvPr/>
          </p:nvSpPr>
          <p:spPr>
            <a:xfrm>
              <a:off x="7559398" y="2522052"/>
              <a:ext cx="12733" cy="11157"/>
            </a:xfrm>
            <a:custGeom>
              <a:rect b="b" l="l" r="r" t="t"/>
              <a:pathLst>
                <a:path extrusionOk="0" h="467" w="533">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9"/>
            <p:cNvSpPr/>
            <p:nvPr/>
          </p:nvSpPr>
          <p:spPr>
            <a:xfrm>
              <a:off x="7385296" y="2219917"/>
              <a:ext cx="12829" cy="11133"/>
            </a:xfrm>
            <a:custGeom>
              <a:rect b="b" l="l" r="r" t="t"/>
              <a:pathLst>
                <a:path extrusionOk="0" h="466" w="537">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9"/>
            <p:cNvSpPr/>
            <p:nvPr/>
          </p:nvSpPr>
          <p:spPr>
            <a:xfrm>
              <a:off x="7367185" y="2076136"/>
              <a:ext cx="12733" cy="11157"/>
            </a:xfrm>
            <a:custGeom>
              <a:rect b="b" l="l" r="r" t="t"/>
              <a:pathLst>
                <a:path extrusionOk="0" h="467" w="533">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9"/>
            <p:cNvSpPr/>
            <p:nvPr/>
          </p:nvSpPr>
          <p:spPr>
            <a:xfrm>
              <a:off x="7447583" y="2096492"/>
              <a:ext cx="12733" cy="11133"/>
            </a:xfrm>
            <a:custGeom>
              <a:rect b="b" l="l" r="r" t="t"/>
              <a:pathLst>
                <a:path extrusionOk="0" h="466" w="533">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9"/>
            <p:cNvSpPr/>
            <p:nvPr/>
          </p:nvSpPr>
          <p:spPr>
            <a:xfrm>
              <a:off x="7201923" y="1706411"/>
              <a:ext cx="316781" cy="330853"/>
            </a:xfrm>
            <a:custGeom>
              <a:rect b="b" l="l" r="r" t="t"/>
              <a:pathLst>
                <a:path extrusionOk="0" h="13849" w="1326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9"/>
            <p:cNvSpPr/>
            <p:nvPr/>
          </p:nvSpPr>
          <p:spPr>
            <a:xfrm>
              <a:off x="7284088" y="1796459"/>
              <a:ext cx="29385" cy="62448"/>
            </a:xfrm>
            <a:custGeom>
              <a:rect b="b" l="l" r="r" t="t"/>
              <a:pathLst>
                <a:path extrusionOk="0" h="2614" w="123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9"/>
            <p:cNvSpPr/>
            <p:nvPr/>
          </p:nvSpPr>
          <p:spPr>
            <a:xfrm>
              <a:off x="7359468" y="1706100"/>
              <a:ext cx="74943" cy="43719"/>
            </a:xfrm>
            <a:custGeom>
              <a:rect b="b" l="l" r="r" t="t"/>
              <a:pathLst>
                <a:path extrusionOk="0" h="1830" w="3137">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9"/>
            <p:cNvSpPr/>
            <p:nvPr/>
          </p:nvSpPr>
          <p:spPr>
            <a:xfrm>
              <a:off x="7091780" y="1710185"/>
              <a:ext cx="363391" cy="222344"/>
            </a:xfrm>
            <a:custGeom>
              <a:rect b="b" l="l" r="r" t="t"/>
              <a:pathLst>
                <a:path extrusionOk="0" h="9307" w="15211">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9"/>
            <p:cNvSpPr/>
            <p:nvPr/>
          </p:nvSpPr>
          <p:spPr>
            <a:xfrm>
              <a:off x="7323009" y="1775601"/>
              <a:ext cx="81847" cy="63141"/>
            </a:xfrm>
            <a:custGeom>
              <a:rect b="b" l="l" r="r" t="t"/>
              <a:pathLst>
                <a:path extrusionOk="0" h="2643" w="3426">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9"/>
            <p:cNvSpPr/>
            <p:nvPr/>
          </p:nvSpPr>
          <p:spPr>
            <a:xfrm>
              <a:off x="7320882" y="1727149"/>
              <a:ext cx="195970" cy="201703"/>
            </a:xfrm>
            <a:custGeom>
              <a:rect b="b" l="l" r="r" t="t"/>
              <a:pathLst>
                <a:path extrusionOk="0" h="8443" w="8203">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9"/>
            <p:cNvSpPr/>
            <p:nvPr/>
          </p:nvSpPr>
          <p:spPr>
            <a:xfrm>
              <a:off x="7319975" y="1840037"/>
              <a:ext cx="48377" cy="85526"/>
            </a:xfrm>
            <a:custGeom>
              <a:rect b="b" l="l" r="r" t="t"/>
              <a:pathLst>
                <a:path extrusionOk="0" h="3580" w="2025">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9"/>
            <p:cNvSpPr/>
            <p:nvPr/>
          </p:nvSpPr>
          <p:spPr>
            <a:xfrm>
              <a:off x="7371295" y="1874035"/>
              <a:ext cx="69878" cy="53155"/>
            </a:xfrm>
            <a:custGeom>
              <a:rect b="b" l="l" r="r" t="t"/>
              <a:pathLst>
                <a:path extrusionOk="0" h="2225" w="2925">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7333808" y="1537018"/>
              <a:ext cx="99430" cy="210256"/>
            </a:xfrm>
            <a:custGeom>
              <a:rect b="b" l="l" r="r" t="t"/>
              <a:pathLst>
                <a:path extrusionOk="0" h="8801" w="4162">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9"/>
            <p:cNvSpPr/>
            <p:nvPr/>
          </p:nvSpPr>
          <p:spPr>
            <a:xfrm>
              <a:off x="7340402" y="1600355"/>
              <a:ext cx="7071" cy="7000"/>
            </a:xfrm>
            <a:custGeom>
              <a:rect b="b" l="l" r="r" t="t"/>
              <a:pathLst>
                <a:path extrusionOk="0" h="293" w="296">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9"/>
            <p:cNvSpPr/>
            <p:nvPr/>
          </p:nvSpPr>
          <p:spPr>
            <a:xfrm>
              <a:off x="7336938" y="1595863"/>
              <a:ext cx="14119" cy="4229"/>
            </a:xfrm>
            <a:custGeom>
              <a:rect b="b" l="l" r="r" t="t"/>
              <a:pathLst>
                <a:path extrusionOk="0" h="177" w="591">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9"/>
            <p:cNvSpPr/>
            <p:nvPr/>
          </p:nvSpPr>
          <p:spPr>
            <a:xfrm>
              <a:off x="7380852" y="1600713"/>
              <a:ext cx="6976" cy="6976"/>
            </a:xfrm>
            <a:custGeom>
              <a:rect b="b" l="l" r="r" t="t"/>
              <a:pathLst>
                <a:path extrusionOk="0" h="292" w="292">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9"/>
            <p:cNvSpPr/>
            <p:nvPr/>
          </p:nvSpPr>
          <p:spPr>
            <a:xfrm>
              <a:off x="7378510" y="1596150"/>
              <a:ext cx="14143" cy="4300"/>
            </a:xfrm>
            <a:custGeom>
              <a:rect b="b" l="l" r="r" t="t"/>
              <a:pathLst>
                <a:path extrusionOk="0" h="180" w="592">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9"/>
            <p:cNvSpPr/>
            <p:nvPr/>
          </p:nvSpPr>
          <p:spPr>
            <a:xfrm>
              <a:off x="7363506" y="1666487"/>
              <a:ext cx="36265" cy="18730"/>
            </a:xfrm>
            <a:custGeom>
              <a:rect b="b" l="l" r="r" t="t"/>
              <a:pathLst>
                <a:path extrusionOk="0" h="784" w="1518">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9"/>
            <p:cNvSpPr/>
            <p:nvPr/>
          </p:nvSpPr>
          <p:spPr>
            <a:xfrm>
              <a:off x="7355048" y="1599184"/>
              <a:ext cx="10989" cy="33040"/>
            </a:xfrm>
            <a:custGeom>
              <a:rect b="b" l="l" r="r" t="t"/>
              <a:pathLst>
                <a:path extrusionOk="0" h="1383" w="46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9"/>
            <p:cNvSpPr/>
            <p:nvPr/>
          </p:nvSpPr>
          <p:spPr>
            <a:xfrm>
              <a:off x="7409307" y="1537257"/>
              <a:ext cx="175711" cy="175878"/>
            </a:xfrm>
            <a:custGeom>
              <a:rect b="b" l="l" r="r" t="t"/>
              <a:pathLst>
                <a:path extrusionOk="0" h="7362" w="7355">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9"/>
            <p:cNvSpPr/>
            <p:nvPr/>
          </p:nvSpPr>
          <p:spPr>
            <a:xfrm>
              <a:off x="7327477" y="1550039"/>
              <a:ext cx="22600" cy="54350"/>
            </a:xfrm>
            <a:custGeom>
              <a:rect b="b" l="l" r="r" t="t"/>
              <a:pathLst>
                <a:path extrusionOk="0" h="2275" w="946">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9"/>
            <p:cNvSpPr/>
            <p:nvPr/>
          </p:nvSpPr>
          <p:spPr>
            <a:xfrm>
              <a:off x="7338706" y="1531331"/>
              <a:ext cx="100959" cy="83185"/>
            </a:xfrm>
            <a:custGeom>
              <a:rect b="b" l="l" r="r" t="t"/>
              <a:pathLst>
                <a:path extrusionOk="0" h="3482" w="4226">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9"/>
            <p:cNvSpPr/>
            <p:nvPr/>
          </p:nvSpPr>
          <p:spPr>
            <a:xfrm>
              <a:off x="7426271" y="1602386"/>
              <a:ext cx="16866" cy="24153"/>
            </a:xfrm>
            <a:custGeom>
              <a:rect b="b" l="l" r="r" t="t"/>
              <a:pathLst>
                <a:path extrusionOk="0" h="1011" w="706">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9"/>
            <p:cNvSpPr/>
            <p:nvPr/>
          </p:nvSpPr>
          <p:spPr>
            <a:xfrm>
              <a:off x="7405031" y="1539837"/>
              <a:ext cx="141453" cy="74585"/>
            </a:xfrm>
            <a:custGeom>
              <a:rect b="b" l="l" r="r" t="t"/>
              <a:pathLst>
                <a:path extrusionOk="0" h="3122" w="5921">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9"/>
            <p:cNvSpPr/>
            <p:nvPr/>
          </p:nvSpPr>
          <p:spPr>
            <a:xfrm>
              <a:off x="7427513" y="1607618"/>
              <a:ext cx="10989" cy="12542"/>
            </a:xfrm>
            <a:custGeom>
              <a:rect b="b" l="l" r="r" t="t"/>
              <a:pathLst>
                <a:path extrusionOk="0" h="525" w="46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9"/>
            <p:cNvSpPr/>
            <p:nvPr/>
          </p:nvSpPr>
          <p:spPr>
            <a:xfrm>
              <a:off x="7368452" y="1633994"/>
              <a:ext cx="13832" cy="10488"/>
            </a:xfrm>
            <a:custGeom>
              <a:rect b="b" l="l" r="r" t="t"/>
              <a:pathLst>
                <a:path extrusionOk="0" h="439" w="579">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9"/>
            <p:cNvSpPr/>
            <p:nvPr/>
          </p:nvSpPr>
          <p:spPr>
            <a:xfrm>
              <a:off x="7367233" y="1632465"/>
              <a:ext cx="15242" cy="10034"/>
            </a:xfrm>
            <a:custGeom>
              <a:rect b="b" l="l" r="r" t="t"/>
              <a:pathLst>
                <a:path extrusionOk="0" h="420" w="638">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9"/>
            <p:cNvSpPr/>
            <p:nvPr/>
          </p:nvSpPr>
          <p:spPr>
            <a:xfrm>
              <a:off x="7402164" y="1535274"/>
              <a:ext cx="117825" cy="22839"/>
            </a:xfrm>
            <a:custGeom>
              <a:rect b="b" l="l" r="r" t="t"/>
              <a:pathLst>
                <a:path extrusionOk="0" h="956" w="4932">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9"/>
            <p:cNvSpPr/>
            <p:nvPr/>
          </p:nvSpPr>
          <p:spPr>
            <a:xfrm>
              <a:off x="6240693" y="1295950"/>
              <a:ext cx="101413" cy="61230"/>
            </a:xfrm>
            <a:custGeom>
              <a:rect b="b" l="l" r="r" t="t"/>
              <a:pathLst>
                <a:path extrusionOk="0" h="2563" w="4245">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9"/>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9"/>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9"/>
            <p:cNvSpPr/>
            <p:nvPr/>
          </p:nvSpPr>
          <p:spPr>
            <a:xfrm>
              <a:off x="6089265" y="1138813"/>
              <a:ext cx="390339" cy="405939"/>
            </a:xfrm>
            <a:custGeom>
              <a:rect b="b" l="l" r="r" t="t"/>
              <a:pathLst>
                <a:path extrusionOk="0" h="16992" w="16339">
                  <a:moveTo>
                    <a:pt x="14030" y="1"/>
                  </a:moveTo>
                  <a:cubicBezTo>
                    <a:pt x="1" y="1737"/>
                    <a:pt x="1065" y="16992"/>
                    <a:pt x="1065" y="16992"/>
                  </a:cubicBezTo>
                  <a:lnTo>
                    <a:pt x="16338" y="15442"/>
                  </a:lnTo>
                  <a:lnTo>
                    <a:pt x="140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9"/>
            <p:cNvSpPr/>
            <p:nvPr/>
          </p:nvSpPr>
          <p:spPr>
            <a:xfrm>
              <a:off x="5336613" y="2142388"/>
              <a:ext cx="74441" cy="123679"/>
            </a:xfrm>
            <a:custGeom>
              <a:rect b="b" l="l" r="r" t="t"/>
              <a:pathLst>
                <a:path extrusionOk="0" h="5177" w="3116">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9"/>
            <p:cNvSpPr/>
            <p:nvPr/>
          </p:nvSpPr>
          <p:spPr>
            <a:xfrm>
              <a:off x="5354652" y="2155074"/>
              <a:ext cx="96" cy="24"/>
            </a:xfrm>
            <a:custGeom>
              <a:rect b="b" l="l" r="r" t="t"/>
              <a:pathLst>
                <a:path extrusionOk="0" h="1" w="4">
                  <a:moveTo>
                    <a:pt x="4" y="0"/>
                  </a:moveTo>
                  <a:lnTo>
                    <a:pt x="0" y="0"/>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5337521" y="2155074"/>
              <a:ext cx="20354" cy="29361"/>
            </a:xfrm>
            <a:custGeom>
              <a:rect b="b" l="l" r="r" t="t"/>
              <a:pathLst>
                <a:path extrusionOk="0" h="1229" w="852">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5336613" y="2162648"/>
              <a:ext cx="46251" cy="103802"/>
            </a:xfrm>
            <a:custGeom>
              <a:rect b="b" l="l" r="r" t="t"/>
              <a:pathLst>
                <a:path extrusionOk="0" h="4345" w="1936">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5336613" y="2162385"/>
              <a:ext cx="46872" cy="103706"/>
            </a:xfrm>
            <a:custGeom>
              <a:rect b="b" l="l" r="r" t="t"/>
              <a:pathLst>
                <a:path extrusionOk="0" h="4341" w="1962">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5337521" y="2162194"/>
              <a:ext cx="9652" cy="22696"/>
            </a:xfrm>
            <a:custGeom>
              <a:rect b="b" l="l" r="r" t="t"/>
              <a:pathLst>
                <a:path extrusionOk="0" h="950" w="404">
                  <a:moveTo>
                    <a:pt x="18" y="1"/>
                  </a:moveTo>
                  <a:lnTo>
                    <a:pt x="0" y="8"/>
                  </a:lnTo>
                  <a:lnTo>
                    <a:pt x="377" y="949"/>
                  </a:lnTo>
                  <a:cubicBezTo>
                    <a:pt x="388" y="942"/>
                    <a:pt x="396" y="935"/>
                    <a:pt x="404" y="930"/>
                  </a:cubicBezTo>
                  <a:lnTo>
                    <a:pt x="18" y="1"/>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5337593" y="2161215"/>
              <a:ext cx="44388" cy="104782"/>
            </a:xfrm>
            <a:custGeom>
              <a:rect b="b" l="l" r="r" t="t"/>
              <a:pathLst>
                <a:path extrusionOk="0" h="4386" w="1858">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5370994" y="2243976"/>
              <a:ext cx="12494" cy="2938"/>
            </a:xfrm>
            <a:custGeom>
              <a:rect b="b" l="l" r="r" t="t"/>
              <a:pathLst>
                <a:path extrusionOk="0" h="123" w="523">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5372667" y="2222808"/>
              <a:ext cx="6522" cy="1386"/>
            </a:xfrm>
            <a:custGeom>
              <a:rect b="b" l="l" r="r" t="t"/>
              <a:pathLst>
                <a:path extrusionOk="0" h="58" w="273">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5373121" y="2216763"/>
              <a:ext cx="5280" cy="2532"/>
            </a:xfrm>
            <a:custGeom>
              <a:rect b="b" l="l" r="r" t="t"/>
              <a:pathLst>
                <a:path extrusionOk="0" h="106" w="221">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5377493" y="2211172"/>
              <a:ext cx="3058" cy="6570"/>
            </a:xfrm>
            <a:custGeom>
              <a:rect b="b" l="l" r="r" t="t"/>
              <a:pathLst>
                <a:path extrusionOk="0" h="275" w="128">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5381053" y="2208329"/>
              <a:ext cx="3058" cy="7621"/>
            </a:xfrm>
            <a:custGeom>
              <a:rect b="b" l="l" r="r" t="t"/>
              <a:pathLst>
                <a:path extrusionOk="0" h="319" w="128">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5378114" y="2222712"/>
              <a:ext cx="10631" cy="10297"/>
            </a:xfrm>
            <a:custGeom>
              <a:rect b="b" l="l" r="r" t="t"/>
              <a:pathLst>
                <a:path extrusionOk="0" h="431" w="445">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5378998" y="2215975"/>
              <a:ext cx="6976" cy="7979"/>
            </a:xfrm>
            <a:custGeom>
              <a:rect b="b" l="l" r="r" t="t"/>
              <a:pathLst>
                <a:path extrusionOk="0" h="334" w="292">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5346791" y="2155313"/>
              <a:ext cx="12256" cy="29313"/>
            </a:xfrm>
            <a:custGeom>
              <a:rect b="b" l="l" r="r" t="t"/>
              <a:pathLst>
                <a:path extrusionOk="0" h="1227" w="513">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a:off x="5357853" y="2150774"/>
              <a:ext cx="25730" cy="10488"/>
            </a:xfrm>
            <a:custGeom>
              <a:rect b="b" l="l" r="r" t="t"/>
              <a:pathLst>
                <a:path extrusionOk="0" h="439" w="1077">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5355608" y="2190052"/>
              <a:ext cx="7979" cy="18133"/>
            </a:xfrm>
            <a:custGeom>
              <a:rect b="b" l="l" r="r" t="t"/>
              <a:pathLst>
                <a:path extrusionOk="0" h="759" w="334">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5347771" y="2177891"/>
              <a:ext cx="3249" cy="3201"/>
            </a:xfrm>
            <a:custGeom>
              <a:rect b="b" l="l" r="r" t="t"/>
              <a:pathLst>
                <a:path extrusionOk="0" h="134" w="136">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5352932" y="2170939"/>
              <a:ext cx="1816" cy="3345"/>
            </a:xfrm>
            <a:custGeom>
              <a:rect b="b" l="l" r="r" t="t"/>
              <a:pathLst>
                <a:path extrusionOk="0" h="140" w="76">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5354126" y="2163341"/>
              <a:ext cx="1338" cy="4061"/>
            </a:xfrm>
            <a:custGeom>
              <a:rect b="b" l="l" r="r" t="t"/>
              <a:pathLst>
                <a:path extrusionOk="0" h="170" w="56">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5353218" y="2158180"/>
              <a:ext cx="812" cy="2150"/>
            </a:xfrm>
            <a:custGeom>
              <a:rect b="b" l="l" r="r" t="t"/>
              <a:pathLst>
                <a:path extrusionOk="0" h="90" w="34">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5256216" y="1885097"/>
              <a:ext cx="55425" cy="114314"/>
            </a:xfrm>
            <a:custGeom>
              <a:rect b="b" l="l" r="r" t="t"/>
              <a:pathLst>
                <a:path extrusionOk="0" h="4785" w="232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5257912" y="1886101"/>
              <a:ext cx="19375" cy="24726"/>
            </a:xfrm>
            <a:custGeom>
              <a:rect b="b" l="l" r="r" t="t"/>
              <a:pathLst>
                <a:path extrusionOk="0" h="1035" w="811">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5256025" y="1886722"/>
              <a:ext cx="13593" cy="112904"/>
            </a:xfrm>
            <a:custGeom>
              <a:rect b="b" l="l" r="r" t="t"/>
              <a:pathLst>
                <a:path extrusionOk="0" h="4726" w="569">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5256383" y="1886722"/>
              <a:ext cx="13235" cy="112713"/>
            </a:xfrm>
            <a:custGeom>
              <a:rect b="b" l="l" r="r" t="t"/>
              <a:pathLst>
                <a:path extrusionOk="0" h="4718" w="554">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5257912" y="1886817"/>
              <a:ext cx="1171" cy="24201"/>
            </a:xfrm>
            <a:custGeom>
              <a:rect b="b" l="l" r="r" t="t"/>
              <a:pathLst>
                <a:path extrusionOk="0" h="1013" w="49">
                  <a:moveTo>
                    <a:pt x="0" y="1"/>
                  </a:moveTo>
                  <a:lnTo>
                    <a:pt x="15" y="1013"/>
                  </a:lnTo>
                  <a:cubicBezTo>
                    <a:pt x="26" y="1013"/>
                    <a:pt x="38" y="1009"/>
                    <a:pt x="49" y="1005"/>
                  </a:cubicBezTo>
                  <a:lnTo>
                    <a:pt x="2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5258080" y="1885742"/>
              <a:ext cx="4229" cy="113693"/>
            </a:xfrm>
            <a:custGeom>
              <a:rect b="b" l="l" r="r" t="t"/>
              <a:pathLst>
                <a:path extrusionOk="0" h="4759" w="177">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5259681" y="1975910"/>
              <a:ext cx="10918" cy="6259"/>
            </a:xfrm>
            <a:custGeom>
              <a:rect b="b" l="l" r="r" t="t"/>
              <a:pathLst>
                <a:path extrusionOk="0" h="262" w="457">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5268975" y="1955912"/>
              <a:ext cx="5925" cy="3416"/>
            </a:xfrm>
            <a:custGeom>
              <a:rect b="b" l="l" r="r" t="t"/>
              <a:pathLst>
                <a:path extrusionOk="0" h="143" w="248">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5271555" y="1950417"/>
              <a:ext cx="4205" cy="4085"/>
            </a:xfrm>
            <a:custGeom>
              <a:rect b="b" l="l" r="r" t="t"/>
              <a:pathLst>
                <a:path extrusionOk="0" h="171" w="176">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a:off x="5277552" y="1946786"/>
              <a:ext cx="908" cy="6976"/>
            </a:xfrm>
            <a:custGeom>
              <a:rect b="b" l="l" r="r" t="t"/>
              <a:pathLst>
                <a:path extrusionOk="0" h="292" w="38">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a:off x="5281303" y="1945424"/>
              <a:ext cx="1266" cy="7979"/>
            </a:xfrm>
            <a:custGeom>
              <a:rect b="b" l="l" r="r" t="t"/>
              <a:pathLst>
                <a:path extrusionOk="0" h="334" w="53">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5273801" y="1958039"/>
              <a:ext cx="8768" cy="12447"/>
            </a:xfrm>
            <a:custGeom>
              <a:rect b="b" l="l" r="r" t="t"/>
              <a:pathLst>
                <a:path extrusionOk="0" h="521" w="367">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a:off x="5274756" y="1953261"/>
              <a:ext cx="8338" cy="6355"/>
            </a:xfrm>
            <a:custGeom>
              <a:rect b="b" l="l" r="r" t="t"/>
              <a:pathLst>
                <a:path extrusionOk="0" h="266" w="349">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a:off x="5258605" y="1886459"/>
              <a:ext cx="18849" cy="24487"/>
            </a:xfrm>
            <a:custGeom>
              <a:rect b="b" l="l" r="r" t="t"/>
              <a:pathLst>
                <a:path extrusionOk="0" h="1025" w="789">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5277361" y="1892241"/>
              <a:ext cx="27593" cy="1051"/>
            </a:xfrm>
            <a:custGeom>
              <a:rect b="b" l="l" r="r" t="t"/>
              <a:pathLst>
                <a:path extrusionOk="0" h="44" w="1155">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a:off x="5264339" y="1919191"/>
              <a:ext cx="1529" cy="19661"/>
            </a:xfrm>
            <a:custGeom>
              <a:rect b="b" l="l" r="r" t="t"/>
              <a:pathLst>
                <a:path extrusionOk="0" h="823" w="64">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5260947" y="1906050"/>
              <a:ext cx="3942" cy="2078"/>
            </a:xfrm>
            <a:custGeom>
              <a:rect b="b" l="l" r="r" t="t"/>
              <a:pathLst>
                <a:path extrusionOk="0" h="87" w="165">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5268091" y="1900890"/>
              <a:ext cx="2771" cy="2676"/>
            </a:xfrm>
            <a:custGeom>
              <a:rect b="b" l="l" r="r" t="t"/>
              <a:pathLst>
                <a:path extrusionOk="0" h="112" w="116">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5271913" y="1893770"/>
              <a:ext cx="1983" cy="3894"/>
            </a:xfrm>
            <a:custGeom>
              <a:rect b="b" l="l" r="r" t="t"/>
              <a:pathLst>
                <a:path extrusionOk="0" h="163" w="83">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5273442" y="1888681"/>
              <a:ext cx="1171" cy="2078"/>
            </a:xfrm>
            <a:custGeom>
              <a:rect b="b" l="l" r="r" t="t"/>
              <a:pathLst>
                <a:path extrusionOk="0" h="87" w="49">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6297987" y="1340221"/>
              <a:ext cx="100505" cy="87294"/>
            </a:xfrm>
            <a:custGeom>
              <a:rect b="b" l="l" r="r" t="t"/>
              <a:pathLst>
                <a:path extrusionOk="0" h="3654" w="4207">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p:nvPr/>
          </p:nvSpPr>
          <p:spPr>
            <a:xfrm>
              <a:off x="5281470" y="1588743"/>
              <a:ext cx="615024" cy="660702"/>
            </a:xfrm>
            <a:custGeom>
              <a:rect b="b" l="l" r="r" t="t"/>
              <a:pathLst>
                <a:path extrusionOk="0" h="27656" w="25744">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5687327" y="1673177"/>
              <a:ext cx="40900" cy="299413"/>
            </a:xfrm>
            <a:custGeom>
              <a:rect b="b" l="l" r="r" t="t"/>
              <a:pathLst>
                <a:path extrusionOk="0" h="12533" w="1712">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5811184" y="1712264"/>
              <a:ext cx="62042" cy="40876"/>
            </a:xfrm>
            <a:custGeom>
              <a:rect b="b" l="l" r="r" t="t"/>
              <a:pathLst>
                <a:path extrusionOk="0" h="1711" w="2597">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5690002" y="1975934"/>
              <a:ext cx="21525" cy="29671"/>
            </a:xfrm>
            <a:custGeom>
              <a:rect b="b" l="l" r="r" t="t"/>
              <a:pathLst>
                <a:path extrusionOk="0" h="1242" w="901">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5691245" y="1971084"/>
              <a:ext cx="36528" cy="24033"/>
            </a:xfrm>
            <a:custGeom>
              <a:rect b="b" l="l" r="r" t="t"/>
              <a:pathLst>
                <a:path extrusionOk="0" h="1006" w="1529">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5380981" y="2125258"/>
              <a:ext cx="54015" cy="107099"/>
            </a:xfrm>
            <a:custGeom>
              <a:rect b="b" l="l" r="r" t="t"/>
              <a:pathLst>
                <a:path extrusionOk="0" h="4483" w="2261">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5317428" y="1877882"/>
              <a:ext cx="3058" cy="113788"/>
            </a:xfrm>
            <a:custGeom>
              <a:rect b="b" l="l" r="r" t="t"/>
              <a:pathLst>
                <a:path extrusionOk="0" h="4763" w="128">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9"/>
            <p:cNvSpPr/>
            <p:nvPr/>
          </p:nvSpPr>
          <p:spPr>
            <a:xfrm>
              <a:off x="5919535" y="1222530"/>
              <a:ext cx="173394" cy="173202"/>
            </a:xfrm>
            <a:custGeom>
              <a:rect b="b" l="l" r="r" t="t"/>
              <a:pathLst>
                <a:path extrusionOk="0" h="7250" w="7258">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9"/>
            <p:cNvSpPr/>
            <p:nvPr/>
          </p:nvSpPr>
          <p:spPr>
            <a:xfrm>
              <a:off x="5920944" y="1205400"/>
              <a:ext cx="206242" cy="137678"/>
            </a:xfrm>
            <a:custGeom>
              <a:rect b="b" l="l" r="r" t="t"/>
              <a:pathLst>
                <a:path extrusionOk="0" h="5763" w="8633">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a:off x="5984139" y="1293106"/>
              <a:ext cx="70595" cy="78861"/>
            </a:xfrm>
            <a:custGeom>
              <a:rect b="b" l="l" r="r" t="t"/>
              <a:pathLst>
                <a:path extrusionOk="0" h="3301" w="2955">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p:nvPr/>
          </p:nvSpPr>
          <p:spPr>
            <a:xfrm>
              <a:off x="6023227" y="1300059"/>
              <a:ext cx="13068" cy="12471"/>
            </a:xfrm>
            <a:custGeom>
              <a:rect b="b" l="l" r="r" t="t"/>
              <a:pathLst>
                <a:path extrusionOk="0" h="522" w="547">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9"/>
            <p:cNvSpPr/>
            <p:nvPr/>
          </p:nvSpPr>
          <p:spPr>
            <a:xfrm>
              <a:off x="5942638" y="1267662"/>
              <a:ext cx="118160" cy="27784"/>
            </a:xfrm>
            <a:custGeom>
              <a:rect b="b" l="l" r="r" t="t"/>
              <a:pathLst>
                <a:path extrusionOk="0" h="1163" w="4946">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5933105" y="1290072"/>
              <a:ext cx="121385" cy="37651"/>
            </a:xfrm>
            <a:custGeom>
              <a:rect b="b" l="l" r="r" t="t"/>
              <a:pathLst>
                <a:path extrusionOk="0" h="1576" w="5081">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5683050" y="1346361"/>
              <a:ext cx="641685" cy="393827"/>
            </a:xfrm>
            <a:custGeom>
              <a:rect b="b" l="l" r="r" t="t"/>
              <a:pathLst>
                <a:path extrusionOk="0" h="16485" w="2686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5844298" y="1434904"/>
              <a:ext cx="5734" cy="24750"/>
            </a:xfrm>
            <a:custGeom>
              <a:rect b="b" l="l" r="r" t="t"/>
              <a:pathLst>
                <a:path extrusionOk="0" h="1036" w="24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5836557" y="1505791"/>
              <a:ext cx="33374" cy="15313"/>
            </a:xfrm>
            <a:custGeom>
              <a:rect b="b" l="l" r="r" t="t"/>
              <a:pathLst>
                <a:path extrusionOk="0" h="641" w="1397">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5797087" y="1472390"/>
              <a:ext cx="2700" cy="22242"/>
            </a:xfrm>
            <a:custGeom>
              <a:rect b="b" l="l" r="r" t="t"/>
              <a:pathLst>
                <a:path extrusionOk="0" h="931" w="113">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5783803" y="1528441"/>
              <a:ext cx="29194" cy="5184"/>
            </a:xfrm>
            <a:custGeom>
              <a:rect b="b" l="l" r="r" t="t"/>
              <a:pathLst>
                <a:path extrusionOk="0" h="217" w="1222">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9"/>
            <p:cNvSpPr/>
            <p:nvPr/>
          </p:nvSpPr>
          <p:spPr>
            <a:xfrm>
              <a:off x="5808603" y="1561268"/>
              <a:ext cx="2962" cy="23771"/>
            </a:xfrm>
            <a:custGeom>
              <a:rect b="b" l="l" r="r" t="t"/>
              <a:pathLst>
                <a:path extrusionOk="0" h="995" w="124">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9"/>
            <p:cNvSpPr/>
            <p:nvPr/>
          </p:nvSpPr>
          <p:spPr>
            <a:xfrm>
              <a:off x="5740797" y="1573142"/>
              <a:ext cx="27235" cy="11826"/>
            </a:xfrm>
            <a:custGeom>
              <a:rect b="b" l="l" r="r" t="t"/>
              <a:pathLst>
                <a:path extrusionOk="0" h="495" w="114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5775059" y="1601693"/>
              <a:ext cx="5280" cy="26613"/>
            </a:xfrm>
            <a:custGeom>
              <a:rect b="b" l="l" r="r" t="t"/>
              <a:pathLst>
                <a:path extrusionOk="0" h="1114" w="221">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5735684" y="1623028"/>
              <a:ext cx="6450" cy="19208"/>
            </a:xfrm>
            <a:custGeom>
              <a:rect b="b" l="l" r="r" t="t"/>
              <a:pathLst>
                <a:path extrusionOk="0" h="804" w="27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5783349" y="1669020"/>
              <a:ext cx="19208" cy="15027"/>
            </a:xfrm>
            <a:custGeom>
              <a:rect b="b" l="l" r="r" t="t"/>
              <a:pathLst>
                <a:path extrusionOk="0" h="629" w="804">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5821362" y="1628547"/>
              <a:ext cx="13761" cy="21310"/>
            </a:xfrm>
            <a:custGeom>
              <a:rect b="b" l="l" r="r" t="t"/>
              <a:pathLst>
                <a:path extrusionOk="0" h="892" w="576">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5859733" y="1676474"/>
              <a:ext cx="4396" cy="25204"/>
            </a:xfrm>
            <a:custGeom>
              <a:rect b="b" l="l" r="r" t="t"/>
              <a:pathLst>
                <a:path extrusionOk="0" h="1055" w="184">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5868668" y="1646633"/>
              <a:ext cx="29910" cy="4420"/>
            </a:xfrm>
            <a:custGeom>
              <a:rect b="b" l="l" r="r" t="t"/>
              <a:pathLst>
                <a:path extrusionOk="0" h="185" w="1252">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5861524" y="1585637"/>
              <a:ext cx="5041" cy="30890"/>
            </a:xfrm>
            <a:custGeom>
              <a:rect b="b" l="l" r="r" t="t"/>
              <a:pathLst>
                <a:path extrusionOk="0" h="1293" w="211">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5896073" y="1583989"/>
              <a:ext cx="24201" cy="7764"/>
            </a:xfrm>
            <a:custGeom>
              <a:rect b="b" l="l" r="r" t="t"/>
              <a:pathLst>
                <a:path extrusionOk="0" h="325" w="1013">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5856077" y="1543182"/>
              <a:ext cx="23221" cy="5662"/>
            </a:xfrm>
            <a:custGeom>
              <a:rect b="b" l="l" r="r" t="t"/>
              <a:pathLst>
                <a:path extrusionOk="0" h="237" w="972">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5910695" y="1507201"/>
              <a:ext cx="4850" cy="31320"/>
            </a:xfrm>
            <a:custGeom>
              <a:rect b="b" l="l" r="r" t="t"/>
              <a:pathLst>
                <a:path extrusionOk="0" h="1311" w="203">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5951550" y="1512075"/>
              <a:ext cx="20044" cy="25156"/>
            </a:xfrm>
            <a:custGeom>
              <a:rect b="b" l="l" r="r" t="t"/>
              <a:pathLst>
                <a:path extrusionOk="0" h="1053" w="839">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5941038" y="1478172"/>
              <a:ext cx="6259" cy="27330"/>
            </a:xfrm>
            <a:custGeom>
              <a:rect b="b" l="l" r="r" t="t"/>
              <a:pathLst>
                <a:path extrusionOk="0" h="1144" w="262">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5878751" y="1467086"/>
              <a:ext cx="29385" cy="2986"/>
            </a:xfrm>
            <a:custGeom>
              <a:rect b="b" l="l" r="r" t="t"/>
              <a:pathLst>
                <a:path extrusionOk="0" h="125" w="123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5811470" y="1400428"/>
              <a:ext cx="17870" cy="29241"/>
            </a:xfrm>
            <a:custGeom>
              <a:rect b="b" l="l" r="r" t="t"/>
              <a:pathLst>
                <a:path extrusionOk="0" h="1224" w="748">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9"/>
            <p:cNvSpPr/>
            <p:nvPr/>
          </p:nvSpPr>
          <p:spPr>
            <a:xfrm>
              <a:off x="5865275" y="1375653"/>
              <a:ext cx="3058" cy="26088"/>
            </a:xfrm>
            <a:custGeom>
              <a:rect b="b" l="l" r="r" t="t"/>
              <a:pathLst>
                <a:path extrusionOk="0" h="1092" w="128">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5887949" y="1358450"/>
              <a:ext cx="24105" cy="5471"/>
            </a:xfrm>
            <a:custGeom>
              <a:rect b="b" l="l" r="r" t="t"/>
              <a:pathLst>
                <a:path extrusionOk="0" h="229" w="1009">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5888833" y="1417391"/>
              <a:ext cx="22409" cy="13187"/>
            </a:xfrm>
            <a:custGeom>
              <a:rect b="b" l="l" r="r" t="t"/>
              <a:pathLst>
                <a:path extrusionOk="0" h="552" w="938">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5914900" y="1384899"/>
              <a:ext cx="18658" cy="19733"/>
            </a:xfrm>
            <a:custGeom>
              <a:rect b="b" l="l" r="r" t="t"/>
              <a:pathLst>
                <a:path extrusionOk="0" h="826" w="781">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5755252" y="1515563"/>
              <a:ext cx="12327" cy="20928"/>
            </a:xfrm>
            <a:custGeom>
              <a:rect b="b" l="l" r="r" t="t"/>
              <a:pathLst>
                <a:path extrusionOk="0" h="876" w="516">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5705078" y="1621045"/>
              <a:ext cx="10655" cy="22361"/>
            </a:xfrm>
            <a:custGeom>
              <a:rect b="b" l="l" r="r" t="t"/>
              <a:pathLst>
                <a:path extrusionOk="0" h="936" w="446">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5930668" y="1434426"/>
              <a:ext cx="28596" cy="10368"/>
            </a:xfrm>
            <a:custGeom>
              <a:rect b="b" l="l" r="r" t="t"/>
              <a:pathLst>
                <a:path extrusionOk="0" h="434" w="1197">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5975562" y="1395937"/>
              <a:ext cx="24320" cy="11563"/>
            </a:xfrm>
            <a:custGeom>
              <a:rect b="b" l="l" r="r" t="t"/>
              <a:pathLst>
                <a:path extrusionOk="0" h="484" w="1018">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5993696" y="1434713"/>
              <a:ext cx="5280" cy="24750"/>
            </a:xfrm>
            <a:custGeom>
              <a:rect b="b" l="l" r="r" t="t"/>
              <a:pathLst>
                <a:path extrusionOk="0" h="1036" w="221">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5978333" y="1463359"/>
              <a:ext cx="17607" cy="22552"/>
            </a:xfrm>
            <a:custGeom>
              <a:rect b="b" l="l" r="r" t="t"/>
              <a:pathLst>
                <a:path extrusionOk="0" h="944" w="737">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6023489" y="1480490"/>
              <a:ext cx="17965" cy="10989"/>
            </a:xfrm>
            <a:custGeom>
              <a:rect b="b" l="l" r="r" t="t"/>
              <a:pathLst>
                <a:path extrusionOk="0" h="460" w="752">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6025186" y="1419805"/>
              <a:ext cx="4850" cy="21907"/>
            </a:xfrm>
            <a:custGeom>
              <a:rect b="b" l="l" r="r" t="t"/>
              <a:pathLst>
                <a:path extrusionOk="0" h="917" w="203">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6040644" y="1454782"/>
              <a:ext cx="29385" cy="2723"/>
            </a:xfrm>
            <a:custGeom>
              <a:rect b="b" l="l" r="r" t="t"/>
              <a:pathLst>
                <a:path extrusionOk="0" h="114" w="123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6086230" y="1439324"/>
              <a:ext cx="23054" cy="13474"/>
            </a:xfrm>
            <a:custGeom>
              <a:rect b="b" l="l" r="r" t="t"/>
              <a:pathLst>
                <a:path extrusionOk="0" h="564" w="965">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6057679" y="1503450"/>
              <a:ext cx="31702" cy="2580"/>
            </a:xfrm>
            <a:custGeom>
              <a:rect b="b" l="l" r="r" t="t"/>
              <a:pathLst>
                <a:path extrusionOk="0" h="108" w="1327">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6082933" y="1476691"/>
              <a:ext cx="23126" cy="13808"/>
            </a:xfrm>
            <a:custGeom>
              <a:rect b="b" l="l" r="r" t="t"/>
              <a:pathLst>
                <a:path extrusionOk="0" h="578" w="968">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6135950" y="1466848"/>
              <a:ext cx="5375" cy="22337"/>
            </a:xfrm>
            <a:custGeom>
              <a:rect b="b" l="l" r="r" t="t"/>
              <a:pathLst>
                <a:path extrusionOk="0" h="935" w="225">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6116836" y="1511167"/>
              <a:ext cx="31153" cy="5925"/>
            </a:xfrm>
            <a:custGeom>
              <a:rect b="b" l="l" r="r" t="t"/>
              <a:pathLst>
                <a:path extrusionOk="0" h="248" w="1304">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6173055" y="1483978"/>
              <a:ext cx="4300" cy="20737"/>
            </a:xfrm>
            <a:custGeom>
              <a:rect b="b" l="l" r="r" t="t"/>
              <a:pathLst>
                <a:path extrusionOk="0" h="868" w="18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6160822" y="1461161"/>
              <a:ext cx="19829" cy="2700"/>
            </a:xfrm>
            <a:custGeom>
              <a:rect b="b" l="l" r="r" t="t"/>
              <a:pathLst>
                <a:path extrusionOk="0" h="113" w="83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6203756" y="1429361"/>
              <a:ext cx="6355" cy="24033"/>
            </a:xfrm>
            <a:custGeom>
              <a:rect b="b" l="l" r="r" t="t"/>
              <a:pathLst>
                <a:path extrusionOk="0" h="1006" w="266">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6193769" y="1473657"/>
              <a:ext cx="31965" cy="8863"/>
            </a:xfrm>
            <a:custGeom>
              <a:rect b="b" l="l" r="r" t="t"/>
              <a:pathLst>
                <a:path extrusionOk="0" h="371" w="1338">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6236417" y="1455379"/>
              <a:ext cx="19040" cy="9269"/>
            </a:xfrm>
            <a:custGeom>
              <a:rect b="b" l="l" r="r" t="t"/>
              <a:pathLst>
                <a:path extrusionOk="0" h="388" w="797">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6233024" y="1423818"/>
              <a:ext cx="16723" cy="23078"/>
            </a:xfrm>
            <a:custGeom>
              <a:rect b="b" l="l" r="r" t="t"/>
              <a:pathLst>
                <a:path extrusionOk="0" h="966" w="70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6253738" y="1402770"/>
              <a:ext cx="24296" cy="2843"/>
            </a:xfrm>
            <a:custGeom>
              <a:rect b="b" l="l" r="r" t="t"/>
              <a:pathLst>
                <a:path extrusionOk="0" h="119" w="1017">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6285419" y="1393930"/>
              <a:ext cx="7764" cy="23962"/>
            </a:xfrm>
            <a:custGeom>
              <a:rect b="b" l="l" r="r" t="t"/>
              <a:pathLst>
                <a:path extrusionOk="0" h="1003" w="325">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6268647" y="1434259"/>
              <a:ext cx="22767" cy="2293"/>
            </a:xfrm>
            <a:custGeom>
              <a:rect b="b" l="l" r="r" t="t"/>
              <a:pathLst>
                <a:path extrusionOk="0" h="96" w="953">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1" name="Google Shape;1221;p39"/>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22" name="Google Shape;1222;p39"/>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23" name="Google Shape;1223;p39"/>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24" name="Google Shape;1224;p39"/>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25" name="Google Shape;1225;p39"/>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29" name="Shape 1229"/>
        <p:cNvGrpSpPr/>
        <p:nvPr/>
      </p:nvGrpSpPr>
      <p:grpSpPr>
        <a:xfrm>
          <a:off x="0" y="0"/>
          <a:ext cx="0" cy="0"/>
          <a:chOff x="0" y="0"/>
          <a:chExt cx="0" cy="0"/>
        </a:xfrm>
      </p:grpSpPr>
      <p:sp>
        <p:nvSpPr>
          <p:cNvPr id="1230" name="Google Shape;1230;p40"/>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31" name="Google Shape;1231;p40"/>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32" name="Google Shape;1232;p40"/>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33" name="Google Shape;1233;p40"/>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34" name="Google Shape;1234;p40"/>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pic>
        <p:nvPicPr>
          <p:cNvPr id="1235" name="Google Shape;1235;p40"/>
          <p:cNvPicPr preferRelativeResize="0"/>
          <p:nvPr/>
        </p:nvPicPr>
        <p:blipFill>
          <a:blip r:embed="rId3">
            <a:alphaModFix/>
          </a:blip>
          <a:stretch>
            <a:fillRect/>
          </a:stretch>
        </p:blipFill>
        <p:spPr>
          <a:xfrm>
            <a:off x="1252500" y="56150"/>
            <a:ext cx="6534627" cy="4631125"/>
          </a:xfrm>
          <a:prstGeom prst="rect">
            <a:avLst/>
          </a:prstGeom>
          <a:noFill/>
          <a:ln>
            <a:noFill/>
          </a:ln>
        </p:spPr>
      </p:pic>
      <p:sp>
        <p:nvSpPr>
          <p:cNvPr id="1236" name="Google Shape;1236;p40"/>
          <p:cNvSpPr/>
          <p:nvPr/>
        </p:nvSpPr>
        <p:spPr>
          <a:xfrm>
            <a:off x="6433225" y="575125"/>
            <a:ext cx="1111800" cy="530400"/>
          </a:xfrm>
          <a:prstGeom prst="rect">
            <a:avLst/>
          </a:prstGeom>
          <a:solidFill>
            <a:srgbClr val="13E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0"/>
          <p:cNvSpPr/>
          <p:nvPr/>
        </p:nvSpPr>
        <p:spPr>
          <a:xfrm>
            <a:off x="4943275" y="977900"/>
            <a:ext cx="1111800" cy="127500"/>
          </a:xfrm>
          <a:prstGeom prst="rect">
            <a:avLst/>
          </a:prstGeom>
          <a:solidFill>
            <a:srgbClr val="13E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0"/>
          <p:cNvSpPr/>
          <p:nvPr/>
        </p:nvSpPr>
        <p:spPr>
          <a:xfrm>
            <a:off x="3460200" y="1105525"/>
            <a:ext cx="1111800" cy="1689000"/>
          </a:xfrm>
          <a:prstGeom prst="rect">
            <a:avLst/>
          </a:prstGeom>
          <a:solidFill>
            <a:srgbClr val="13E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0"/>
          <p:cNvSpPr/>
          <p:nvPr/>
        </p:nvSpPr>
        <p:spPr>
          <a:xfrm>
            <a:off x="1991450" y="1105525"/>
            <a:ext cx="1111800" cy="3144600"/>
          </a:xfrm>
          <a:prstGeom prst="rect">
            <a:avLst/>
          </a:prstGeom>
          <a:solidFill>
            <a:srgbClr val="13E24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2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2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2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43" name="Shape 1243"/>
        <p:cNvGrpSpPr/>
        <p:nvPr/>
      </p:nvGrpSpPr>
      <p:grpSpPr>
        <a:xfrm>
          <a:off x="0" y="0"/>
          <a:ext cx="0" cy="0"/>
          <a:chOff x="0" y="0"/>
          <a:chExt cx="0" cy="0"/>
        </a:xfrm>
      </p:grpSpPr>
      <p:sp>
        <p:nvSpPr>
          <p:cNvPr id="1244" name="Google Shape;1244;p41"/>
          <p:cNvSpPr txBox="1"/>
          <p:nvPr>
            <p:ph type="ctrTitle"/>
          </p:nvPr>
        </p:nvSpPr>
        <p:spPr>
          <a:xfrm>
            <a:off x="3589475" y="399500"/>
            <a:ext cx="4534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Percent of Educational Loans By State</a:t>
            </a:r>
            <a:endParaRPr sz="2400"/>
          </a:p>
        </p:txBody>
      </p:sp>
      <p:pic>
        <p:nvPicPr>
          <p:cNvPr id="1245" name="Google Shape;1245;p41"/>
          <p:cNvPicPr preferRelativeResize="0"/>
          <p:nvPr/>
        </p:nvPicPr>
        <p:blipFill>
          <a:blip r:embed="rId3">
            <a:alphaModFix/>
          </a:blip>
          <a:stretch>
            <a:fillRect/>
          </a:stretch>
        </p:blipFill>
        <p:spPr>
          <a:xfrm>
            <a:off x="76200" y="953163"/>
            <a:ext cx="5757120" cy="3733137"/>
          </a:xfrm>
          <a:prstGeom prst="rect">
            <a:avLst/>
          </a:prstGeom>
          <a:noFill/>
          <a:ln>
            <a:noFill/>
          </a:ln>
        </p:spPr>
      </p:pic>
      <p:pic>
        <p:nvPicPr>
          <p:cNvPr id="1246" name="Google Shape;1246;p41"/>
          <p:cNvPicPr preferRelativeResize="0"/>
          <p:nvPr/>
        </p:nvPicPr>
        <p:blipFill>
          <a:blip r:embed="rId4">
            <a:alphaModFix/>
          </a:blip>
          <a:stretch>
            <a:fillRect/>
          </a:stretch>
        </p:blipFill>
        <p:spPr>
          <a:xfrm>
            <a:off x="7125933" y="1626575"/>
            <a:ext cx="578225" cy="2576325"/>
          </a:xfrm>
          <a:prstGeom prst="rect">
            <a:avLst/>
          </a:prstGeom>
          <a:noFill/>
          <a:ln>
            <a:noFill/>
          </a:ln>
        </p:spPr>
      </p:pic>
      <p:sp>
        <p:nvSpPr>
          <p:cNvPr id="1247" name="Google Shape;1247;p41"/>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48" name="Google Shape;1248;p41"/>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49" name="Google Shape;1249;p41"/>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50" name="Google Shape;1250;p41"/>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51" name="Google Shape;1251;p41"/>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42"/>
          <p:cNvSpPr txBox="1"/>
          <p:nvPr>
            <p:ph type="ctrTitle"/>
          </p:nvPr>
        </p:nvSpPr>
        <p:spPr>
          <a:xfrm>
            <a:off x="3608175" y="457300"/>
            <a:ext cx="4767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Grades Vs Our Model</a:t>
            </a:r>
            <a:endParaRPr sz="2400"/>
          </a:p>
        </p:txBody>
      </p:sp>
      <p:graphicFrame>
        <p:nvGraphicFramePr>
          <p:cNvPr id="1257" name="Google Shape;1257;p42"/>
          <p:cNvGraphicFramePr/>
          <p:nvPr/>
        </p:nvGraphicFramePr>
        <p:xfrm>
          <a:off x="952500" y="1983150"/>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Positive or negative status predicted by...</a:t>
                      </a:r>
                      <a:endParaRPr b="1">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b="1" lang="en">
                          <a:latin typeface="Anaheim"/>
                          <a:ea typeface="Anaheim"/>
                          <a:cs typeface="Anaheim"/>
                          <a:sym typeface="Anaheim"/>
                        </a:rPr>
                        <a:t>C  stat</a:t>
                      </a:r>
                      <a:endParaRPr b="1">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Grades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0.68</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Our Model</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0.65</a:t>
                      </a:r>
                      <a:endParaRPr>
                        <a:latin typeface="Anaheim"/>
                        <a:ea typeface="Anaheim"/>
                        <a:cs typeface="Anaheim"/>
                        <a:sym typeface="Anaheim"/>
                      </a:endParaRPr>
                    </a:p>
                  </a:txBody>
                  <a:tcPr marT="91425" marB="91425" marR="91425" marL="91425"/>
                </a:tc>
              </a:tr>
            </a:tbl>
          </a:graphicData>
        </a:graphic>
      </p:graphicFrame>
      <p:sp>
        <p:nvSpPr>
          <p:cNvPr id="1258" name="Google Shape;1258;p42"/>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59" name="Google Shape;1259;p42"/>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60" name="Google Shape;1260;p42"/>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61" name="Google Shape;1261;p42"/>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62" name="Google Shape;1262;p42"/>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25"/>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loans are </a:t>
            </a:r>
            <a:r>
              <a:rPr lang="en">
                <a:solidFill>
                  <a:srgbClr val="ED893E"/>
                </a:solidFill>
              </a:rPr>
              <a:t>RiskIER</a:t>
            </a:r>
            <a:r>
              <a:rPr lang="en">
                <a:solidFill>
                  <a:srgbClr val="FF317B"/>
                </a:solidFill>
              </a:rPr>
              <a:t> </a:t>
            </a:r>
            <a:r>
              <a:rPr lang="en"/>
              <a:t>THAN you think.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43"/>
          <p:cNvSpPr txBox="1"/>
          <p:nvPr>
            <p:ph type="ctrTitle"/>
          </p:nvPr>
        </p:nvSpPr>
        <p:spPr>
          <a:xfrm>
            <a:off x="3608175" y="457300"/>
            <a:ext cx="4767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Predictors</a:t>
            </a:r>
            <a:endParaRPr sz="2400"/>
          </a:p>
        </p:txBody>
      </p:sp>
      <p:graphicFrame>
        <p:nvGraphicFramePr>
          <p:cNvPr id="1268" name="Google Shape;1268;p43"/>
          <p:cNvGraphicFramePr/>
          <p:nvPr/>
        </p:nvGraphicFramePr>
        <p:xfrm>
          <a:off x="952500" y="1475225"/>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Variable </a:t>
                      </a:r>
                      <a:endParaRPr b="1">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b="1" lang="en">
                          <a:latin typeface="Anaheim"/>
                          <a:ea typeface="Anaheim"/>
                          <a:cs typeface="Anaheim"/>
                          <a:sym typeface="Anaheim"/>
                        </a:rPr>
                        <a:t>Increased </a:t>
                      </a:r>
                      <a:r>
                        <a:rPr b="1" lang="en">
                          <a:latin typeface="Anaheim"/>
                          <a:ea typeface="Anaheim"/>
                          <a:cs typeface="Anaheim"/>
                          <a:sym typeface="Anaheim"/>
                        </a:rPr>
                        <a:t>Odds of Payback</a:t>
                      </a:r>
                      <a:endParaRPr b="1">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 less credit inquiry in</a:t>
                      </a:r>
                      <a:r>
                        <a:rPr lang="en">
                          <a:latin typeface="Anaheim"/>
                          <a:ea typeface="Anaheim"/>
                          <a:cs typeface="Anaheim"/>
                          <a:sym typeface="Anaheim"/>
                        </a:rPr>
                        <a:t> last 6 months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1.24</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Employed longer than 10 yrs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2.212</a:t>
                      </a:r>
                      <a:endParaRPr>
                        <a:latin typeface="Anaheim"/>
                        <a:ea typeface="Anaheim"/>
                        <a:cs typeface="Anaheim"/>
                        <a:sym typeface="Anaheim"/>
                      </a:endParaRPr>
                    </a:p>
                  </a:txBody>
                  <a:tcPr marT="91425" marB="91425" marR="91425" marL="91425"/>
                </a:tc>
              </a:tr>
            </a:tbl>
          </a:graphicData>
        </a:graphic>
      </p:graphicFrame>
      <p:sp>
        <p:nvSpPr>
          <p:cNvPr id="1269" name="Google Shape;1269;p43"/>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70" name="Google Shape;1270;p43"/>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71" name="Google Shape;1271;p43"/>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72" name="Google Shape;1272;p43"/>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73" name="Google Shape;1273;p43"/>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77" name="Shape 1277"/>
        <p:cNvGrpSpPr/>
        <p:nvPr/>
      </p:nvGrpSpPr>
      <p:grpSpPr>
        <a:xfrm>
          <a:off x="0" y="0"/>
          <a:ext cx="0" cy="0"/>
          <a:chOff x="0" y="0"/>
          <a:chExt cx="0" cy="0"/>
        </a:xfrm>
      </p:grpSpPr>
      <p:sp>
        <p:nvSpPr>
          <p:cNvPr id="1278" name="Google Shape;1278;p44"/>
          <p:cNvSpPr txBox="1"/>
          <p:nvPr>
            <p:ph type="ctrTitle"/>
          </p:nvPr>
        </p:nvSpPr>
        <p:spPr>
          <a:xfrm>
            <a:off x="3570775" y="404225"/>
            <a:ext cx="54789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Percent of small business loans by state</a:t>
            </a:r>
            <a:endParaRPr sz="2400"/>
          </a:p>
        </p:txBody>
      </p:sp>
      <p:pic>
        <p:nvPicPr>
          <p:cNvPr id="1279" name="Google Shape;1279;p44"/>
          <p:cNvPicPr preferRelativeResize="0"/>
          <p:nvPr/>
        </p:nvPicPr>
        <p:blipFill>
          <a:blip r:embed="rId3">
            <a:alphaModFix/>
          </a:blip>
          <a:stretch>
            <a:fillRect/>
          </a:stretch>
        </p:blipFill>
        <p:spPr>
          <a:xfrm>
            <a:off x="0" y="1004675"/>
            <a:ext cx="6139701" cy="3783651"/>
          </a:xfrm>
          <a:prstGeom prst="rect">
            <a:avLst/>
          </a:prstGeom>
          <a:noFill/>
          <a:ln>
            <a:noFill/>
          </a:ln>
        </p:spPr>
      </p:pic>
      <p:pic>
        <p:nvPicPr>
          <p:cNvPr id="1280" name="Google Shape;1280;p44"/>
          <p:cNvPicPr preferRelativeResize="0"/>
          <p:nvPr/>
        </p:nvPicPr>
        <p:blipFill>
          <a:blip r:embed="rId4">
            <a:alphaModFix/>
          </a:blip>
          <a:stretch>
            <a:fillRect/>
          </a:stretch>
        </p:blipFill>
        <p:spPr>
          <a:xfrm>
            <a:off x="6291701" y="1884625"/>
            <a:ext cx="617175" cy="2640950"/>
          </a:xfrm>
          <a:prstGeom prst="rect">
            <a:avLst/>
          </a:prstGeom>
          <a:noFill/>
          <a:ln>
            <a:noFill/>
          </a:ln>
        </p:spPr>
      </p:pic>
      <p:sp>
        <p:nvSpPr>
          <p:cNvPr id="1281" name="Google Shape;1281;p44"/>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82" name="Google Shape;1282;p44"/>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83" name="Google Shape;1283;p44"/>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84" name="Google Shape;1284;p44"/>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85" name="Google Shape;1285;p44"/>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45"/>
          <p:cNvSpPr txBox="1"/>
          <p:nvPr>
            <p:ph type="ctrTitle"/>
          </p:nvPr>
        </p:nvSpPr>
        <p:spPr>
          <a:xfrm>
            <a:off x="3645575" y="457300"/>
            <a:ext cx="47298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Grades Vs OUR Model</a:t>
            </a:r>
            <a:endParaRPr sz="2400"/>
          </a:p>
        </p:txBody>
      </p:sp>
      <p:graphicFrame>
        <p:nvGraphicFramePr>
          <p:cNvPr id="1291" name="Google Shape;1291;p45"/>
          <p:cNvGraphicFramePr/>
          <p:nvPr/>
        </p:nvGraphicFramePr>
        <p:xfrm>
          <a:off x="952500" y="2000250"/>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Positive or negative status predicted by...</a:t>
                      </a:r>
                      <a:endParaRPr b="1">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b="1" lang="en">
                          <a:latin typeface="Anaheim"/>
                          <a:ea typeface="Anaheim"/>
                          <a:cs typeface="Anaheim"/>
                          <a:sym typeface="Anaheim"/>
                        </a:rPr>
                        <a:t>C  stat</a:t>
                      </a:r>
                      <a:endParaRPr b="1">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Grades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0.52</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Our Model</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0.62</a:t>
                      </a:r>
                      <a:endParaRPr>
                        <a:latin typeface="Anaheim"/>
                        <a:ea typeface="Anaheim"/>
                        <a:cs typeface="Anaheim"/>
                        <a:sym typeface="Anaheim"/>
                      </a:endParaRPr>
                    </a:p>
                  </a:txBody>
                  <a:tcPr marT="91425" marB="91425" marR="91425" marL="91425"/>
                </a:tc>
              </a:tr>
            </a:tbl>
          </a:graphicData>
        </a:graphic>
      </p:graphicFrame>
      <p:sp>
        <p:nvSpPr>
          <p:cNvPr id="1292" name="Google Shape;1292;p45"/>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293" name="Google Shape;1293;p45"/>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294" name="Google Shape;1294;p45"/>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295" name="Google Shape;1295;p45"/>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296" name="Google Shape;1296;p45"/>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46"/>
          <p:cNvSpPr txBox="1"/>
          <p:nvPr>
            <p:ph type="ctrTitle"/>
          </p:nvPr>
        </p:nvSpPr>
        <p:spPr>
          <a:xfrm>
            <a:off x="3608175" y="457300"/>
            <a:ext cx="47673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Predictors</a:t>
            </a:r>
            <a:endParaRPr sz="2400"/>
          </a:p>
        </p:txBody>
      </p:sp>
      <p:graphicFrame>
        <p:nvGraphicFramePr>
          <p:cNvPr id="1302" name="Google Shape;1302;p46"/>
          <p:cNvGraphicFramePr/>
          <p:nvPr/>
        </p:nvGraphicFramePr>
        <p:xfrm>
          <a:off x="952500" y="1582000"/>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Variable </a:t>
                      </a:r>
                      <a:endParaRPr b="1">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b="1" lang="en">
                          <a:latin typeface="Anaheim"/>
                          <a:ea typeface="Anaheim"/>
                          <a:cs typeface="Anaheim"/>
                          <a:sym typeface="Anaheim"/>
                        </a:rPr>
                        <a:t>Increased </a:t>
                      </a:r>
                      <a:r>
                        <a:rPr b="1" lang="en">
                          <a:latin typeface="Anaheim"/>
                          <a:ea typeface="Anaheim"/>
                          <a:cs typeface="Anaheim"/>
                          <a:sym typeface="Anaheim"/>
                        </a:rPr>
                        <a:t>Odds of Payback</a:t>
                      </a:r>
                      <a:endParaRPr b="1">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Employed longer than 10yrs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1.263</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Initial listing status = whole</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2.247</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 less credit inquiry in </a:t>
                      </a:r>
                      <a:r>
                        <a:rPr lang="en">
                          <a:latin typeface="Anaheim"/>
                          <a:ea typeface="Anaheim"/>
                          <a:cs typeface="Anaheim"/>
                          <a:sym typeface="Anaheim"/>
                        </a:rPr>
                        <a:t> last 6 months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1.23</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 less </a:t>
                      </a:r>
                      <a:r>
                        <a:rPr lang="en">
                          <a:latin typeface="Anaheim"/>
                          <a:ea typeface="Anaheim"/>
                          <a:cs typeface="Anaheim"/>
                          <a:sym typeface="Anaheim"/>
                        </a:rPr>
                        <a:t>Public record </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1.164</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 less </a:t>
                      </a:r>
                      <a:r>
                        <a:rPr lang="en">
                          <a:latin typeface="Anaheim"/>
                          <a:ea typeface="Anaheim"/>
                          <a:cs typeface="Anaheim"/>
                          <a:sym typeface="Anaheim"/>
                        </a:rPr>
                        <a:t>Revolving credit line utilization rate</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1.006</a:t>
                      </a:r>
                      <a:endParaRPr>
                        <a:latin typeface="Anaheim"/>
                        <a:ea typeface="Anaheim"/>
                        <a:cs typeface="Anaheim"/>
                        <a:sym typeface="Anaheim"/>
                      </a:endParaRPr>
                    </a:p>
                  </a:txBody>
                  <a:tcPr marT="91425" marB="91425" marR="91425" marL="91425"/>
                </a:tc>
              </a:tr>
            </a:tbl>
          </a:graphicData>
        </a:graphic>
      </p:graphicFrame>
      <p:sp>
        <p:nvSpPr>
          <p:cNvPr id="1303" name="Google Shape;1303;p46"/>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304" name="Google Shape;1304;p46"/>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305" name="Google Shape;1305;p46"/>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306" name="Google Shape;1306;p46"/>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307" name="Google Shape;1307;p46"/>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
        <p:nvSpPr>
          <p:cNvPr id="1308" name="Google Shape;1308;p46"/>
          <p:cNvSpPr txBox="1"/>
          <p:nvPr/>
        </p:nvSpPr>
        <p:spPr>
          <a:xfrm>
            <a:off x="949200" y="1960700"/>
            <a:ext cx="7239000" cy="3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Anaheim"/>
              <a:ea typeface="Anaheim"/>
              <a:cs typeface="Anaheim"/>
              <a:sym typeface="Anaheim"/>
            </a:endParaRPr>
          </a:p>
        </p:txBody>
      </p:sp>
      <p:sp>
        <p:nvSpPr>
          <p:cNvPr id="1309" name="Google Shape;1309;p46"/>
          <p:cNvSpPr/>
          <p:nvPr/>
        </p:nvSpPr>
        <p:spPr>
          <a:xfrm>
            <a:off x="949200" y="2373000"/>
            <a:ext cx="7239000" cy="397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13" name="Shape 1313"/>
        <p:cNvGrpSpPr/>
        <p:nvPr/>
      </p:nvGrpSpPr>
      <p:grpSpPr>
        <a:xfrm>
          <a:off x="0" y="0"/>
          <a:ext cx="0" cy="0"/>
          <a:chOff x="0" y="0"/>
          <a:chExt cx="0" cy="0"/>
        </a:xfrm>
      </p:grpSpPr>
      <p:sp>
        <p:nvSpPr>
          <p:cNvPr id="1314" name="Google Shape;1314;p47"/>
          <p:cNvSpPr txBox="1"/>
          <p:nvPr>
            <p:ph type="ctrTitle"/>
          </p:nvPr>
        </p:nvSpPr>
        <p:spPr>
          <a:xfrm>
            <a:off x="3617525" y="411075"/>
            <a:ext cx="54882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Percent of RenewAble Energy Loans By State</a:t>
            </a:r>
            <a:endParaRPr sz="2400"/>
          </a:p>
        </p:txBody>
      </p:sp>
      <p:pic>
        <p:nvPicPr>
          <p:cNvPr id="1315" name="Google Shape;1315;p47"/>
          <p:cNvPicPr preferRelativeResize="0"/>
          <p:nvPr/>
        </p:nvPicPr>
        <p:blipFill>
          <a:blip r:embed="rId3">
            <a:alphaModFix/>
          </a:blip>
          <a:stretch>
            <a:fillRect/>
          </a:stretch>
        </p:blipFill>
        <p:spPr>
          <a:xfrm>
            <a:off x="76200" y="1004675"/>
            <a:ext cx="6106001" cy="3846650"/>
          </a:xfrm>
          <a:prstGeom prst="rect">
            <a:avLst/>
          </a:prstGeom>
          <a:noFill/>
          <a:ln>
            <a:noFill/>
          </a:ln>
        </p:spPr>
      </p:pic>
      <p:pic>
        <p:nvPicPr>
          <p:cNvPr id="1316" name="Google Shape;1316;p47"/>
          <p:cNvPicPr preferRelativeResize="0"/>
          <p:nvPr/>
        </p:nvPicPr>
        <p:blipFill>
          <a:blip r:embed="rId4">
            <a:alphaModFix/>
          </a:blip>
          <a:stretch>
            <a:fillRect/>
          </a:stretch>
        </p:blipFill>
        <p:spPr>
          <a:xfrm>
            <a:off x="6332449" y="2041726"/>
            <a:ext cx="587675" cy="2486951"/>
          </a:xfrm>
          <a:prstGeom prst="rect">
            <a:avLst/>
          </a:prstGeom>
          <a:noFill/>
          <a:ln>
            <a:noFill/>
          </a:ln>
        </p:spPr>
      </p:pic>
      <p:sp>
        <p:nvSpPr>
          <p:cNvPr id="1317" name="Google Shape;1317;p47"/>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318" name="Google Shape;1318;p47"/>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319" name="Google Shape;1319;p47"/>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320" name="Google Shape;1320;p47"/>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321" name="Google Shape;1321;p47"/>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48"/>
          <p:cNvSpPr txBox="1"/>
          <p:nvPr>
            <p:ph type="ctrTitle"/>
          </p:nvPr>
        </p:nvSpPr>
        <p:spPr>
          <a:xfrm>
            <a:off x="3692325" y="457300"/>
            <a:ext cx="46830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Grades Vs OUR Model</a:t>
            </a:r>
            <a:endParaRPr sz="2400"/>
          </a:p>
        </p:txBody>
      </p:sp>
      <p:graphicFrame>
        <p:nvGraphicFramePr>
          <p:cNvPr id="1327" name="Google Shape;1327;p48"/>
          <p:cNvGraphicFramePr/>
          <p:nvPr/>
        </p:nvGraphicFramePr>
        <p:xfrm>
          <a:off x="952500" y="1477800"/>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Positive or negative status predicted by...</a:t>
                      </a:r>
                      <a:endParaRPr b="1">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b="1" lang="en">
                          <a:latin typeface="Anaheim"/>
                          <a:ea typeface="Anaheim"/>
                          <a:cs typeface="Anaheim"/>
                          <a:sym typeface="Anaheim"/>
                        </a:rPr>
                        <a:t>C  stat</a:t>
                      </a:r>
                      <a:endParaRPr b="1">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Grades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0.56</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Our Model</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0.62</a:t>
                      </a:r>
                      <a:endParaRPr>
                        <a:latin typeface="Anaheim"/>
                        <a:ea typeface="Anaheim"/>
                        <a:cs typeface="Anaheim"/>
                        <a:sym typeface="Anaheim"/>
                      </a:endParaRPr>
                    </a:p>
                  </a:txBody>
                  <a:tcPr marT="91425" marB="91425" marR="91425" marL="91425"/>
                </a:tc>
              </a:tr>
            </a:tbl>
          </a:graphicData>
        </a:graphic>
      </p:graphicFrame>
      <p:sp>
        <p:nvSpPr>
          <p:cNvPr id="1328" name="Google Shape;1328;p48"/>
          <p:cNvSpPr txBox="1"/>
          <p:nvPr/>
        </p:nvSpPr>
        <p:spPr>
          <a:xfrm>
            <a:off x="131125" y="3351675"/>
            <a:ext cx="8917800" cy="1405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600">
                <a:latin typeface="Anaheim"/>
                <a:ea typeface="Anaheim"/>
                <a:cs typeface="Anaheim"/>
                <a:sym typeface="Anaheim"/>
              </a:rPr>
              <a:t>Predictors: </a:t>
            </a:r>
            <a:endParaRPr b="1" sz="1600">
              <a:latin typeface="Anaheim"/>
              <a:ea typeface="Anaheim"/>
              <a:cs typeface="Anaheim"/>
              <a:sym typeface="Anaheim"/>
            </a:endParaRPr>
          </a:p>
          <a:p>
            <a:pPr indent="0" lvl="0" marL="0" rtl="0" algn="l">
              <a:lnSpc>
                <a:spcPct val="200000"/>
              </a:lnSpc>
              <a:spcBef>
                <a:spcPts val="0"/>
              </a:spcBef>
              <a:spcAft>
                <a:spcPts val="0"/>
              </a:spcAft>
              <a:buNone/>
            </a:pPr>
            <a:r>
              <a:rPr lang="en">
                <a:latin typeface="Anaheim"/>
                <a:ea typeface="Anaheim"/>
                <a:cs typeface="Anaheim"/>
                <a:sym typeface="Anaheim"/>
              </a:rPr>
              <a:t>Employment Length ▪ Term</a:t>
            </a:r>
            <a:r>
              <a:rPr lang="en">
                <a:latin typeface="Anaheim"/>
                <a:ea typeface="Anaheim"/>
                <a:cs typeface="Anaheim"/>
                <a:sym typeface="Anaheim"/>
              </a:rPr>
              <a:t> ▪ </a:t>
            </a:r>
            <a:r>
              <a:rPr lang="en">
                <a:latin typeface="Anaheim"/>
                <a:ea typeface="Anaheim"/>
                <a:cs typeface="Anaheim"/>
                <a:sym typeface="Anaheim"/>
              </a:rPr>
              <a:t>Inquiries in the Last 6mo</a:t>
            </a:r>
            <a:r>
              <a:rPr lang="en">
                <a:latin typeface="Anaheim"/>
                <a:ea typeface="Anaheim"/>
                <a:cs typeface="Anaheim"/>
                <a:sym typeface="Anaheim"/>
              </a:rPr>
              <a:t> ▪ </a:t>
            </a:r>
            <a:r>
              <a:rPr lang="en">
                <a:latin typeface="Anaheim"/>
                <a:ea typeface="Anaheim"/>
                <a:cs typeface="Anaheim"/>
                <a:sym typeface="Anaheim"/>
              </a:rPr>
              <a:t>Loan Amount</a:t>
            </a:r>
            <a:r>
              <a:rPr lang="en">
                <a:latin typeface="Anaheim"/>
                <a:ea typeface="Anaheim"/>
                <a:cs typeface="Anaheim"/>
                <a:sym typeface="Anaheim"/>
              </a:rPr>
              <a:t> ▪ L</a:t>
            </a:r>
            <a:r>
              <a:rPr lang="en">
                <a:latin typeface="Anaheim"/>
                <a:ea typeface="Anaheim"/>
                <a:cs typeface="Anaheim"/>
                <a:sym typeface="Anaheim"/>
              </a:rPr>
              <a:t>og of Annual Income</a:t>
            </a:r>
            <a:r>
              <a:rPr lang="en">
                <a:latin typeface="Anaheim"/>
                <a:ea typeface="Anaheim"/>
                <a:cs typeface="Anaheim"/>
                <a:sym typeface="Anaheim"/>
              </a:rPr>
              <a:t> ▪ </a:t>
            </a:r>
            <a:endParaRPr>
              <a:latin typeface="Anaheim"/>
              <a:ea typeface="Anaheim"/>
              <a:cs typeface="Anaheim"/>
              <a:sym typeface="Anaheim"/>
            </a:endParaRPr>
          </a:p>
          <a:p>
            <a:pPr indent="0" lvl="0" marL="0" rtl="0" algn="l">
              <a:lnSpc>
                <a:spcPct val="200000"/>
              </a:lnSpc>
              <a:spcBef>
                <a:spcPts val="0"/>
              </a:spcBef>
              <a:spcAft>
                <a:spcPts val="0"/>
              </a:spcAft>
              <a:buNone/>
            </a:pPr>
            <a:r>
              <a:rPr lang="en">
                <a:latin typeface="Anaheim"/>
                <a:ea typeface="Anaheim"/>
                <a:cs typeface="Anaheim"/>
                <a:sym typeface="Anaheim"/>
              </a:rPr>
              <a:t>Log of Revolving Balances</a:t>
            </a:r>
            <a:r>
              <a:rPr lang="en">
                <a:latin typeface="Anaheim"/>
                <a:ea typeface="Anaheim"/>
                <a:cs typeface="Anaheim"/>
                <a:sym typeface="Anaheim"/>
              </a:rPr>
              <a:t> ▪ </a:t>
            </a:r>
            <a:r>
              <a:rPr lang="en">
                <a:latin typeface="Anaheim"/>
                <a:ea typeface="Anaheim"/>
                <a:cs typeface="Anaheim"/>
                <a:sym typeface="Anaheim"/>
              </a:rPr>
              <a:t>Utilization of Revolving Credit</a:t>
            </a:r>
            <a:endParaRPr/>
          </a:p>
        </p:txBody>
      </p:sp>
      <p:sp>
        <p:nvSpPr>
          <p:cNvPr id="1329" name="Google Shape;1329;p48"/>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330" name="Google Shape;1330;p48"/>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331" name="Google Shape;1331;p48"/>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332" name="Google Shape;1332;p48"/>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333" name="Google Shape;1333;p48"/>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graphicFrame>
        <p:nvGraphicFramePr>
          <p:cNvPr id="1338" name="Google Shape;1338;p49"/>
          <p:cNvGraphicFramePr/>
          <p:nvPr/>
        </p:nvGraphicFramePr>
        <p:xfrm>
          <a:off x="952500" y="1342675"/>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lang="en">
                          <a:latin typeface="Anaheim"/>
                          <a:ea typeface="Anaheim"/>
                          <a:cs typeface="Anaheim"/>
                          <a:sym typeface="Anaheim"/>
                        </a:rPr>
                        <a:t>Variable</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Increased Odds of Payback</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~3-fold increase in income</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2.1</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Employed Longer than 10yrs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2.0</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36mo vs 60mo</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1.6</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 less credit inquiry in 6mo</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1.3</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~3-fold increase in revolving balances</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1.3</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10% less credit utilization</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1.2</a:t>
                      </a:r>
                      <a:endParaRPr>
                        <a:latin typeface="Anaheim"/>
                        <a:ea typeface="Anaheim"/>
                        <a:cs typeface="Anaheim"/>
                        <a:sym typeface="Anaheim"/>
                      </a:endParaRPr>
                    </a:p>
                  </a:txBody>
                  <a:tcPr marT="91425" marB="91425" marR="91425" marL="91425"/>
                </a:tc>
              </a:tr>
              <a:tr h="381000">
                <a:tc>
                  <a:txBody>
                    <a:bodyPr/>
                    <a:lstStyle/>
                    <a:p>
                      <a:pPr indent="0" lvl="0" marL="0" rtl="0" algn="l">
                        <a:spcBef>
                          <a:spcPts val="0"/>
                        </a:spcBef>
                        <a:spcAft>
                          <a:spcPts val="0"/>
                        </a:spcAft>
                        <a:buNone/>
                      </a:pPr>
                      <a:r>
                        <a:rPr lang="en">
                          <a:latin typeface="Anaheim"/>
                          <a:ea typeface="Anaheim"/>
                          <a:cs typeface="Anaheim"/>
                          <a:sym typeface="Anaheim"/>
                        </a:rPr>
                        <a:t>Loan lessened by $1000</a:t>
                      </a:r>
                      <a:endParaRPr>
                        <a:latin typeface="Anaheim"/>
                        <a:ea typeface="Anaheim"/>
                        <a:cs typeface="Anaheim"/>
                        <a:sym typeface="Anaheim"/>
                      </a:endParaRPr>
                    </a:p>
                  </a:txBody>
                  <a:tcPr marT="91425" marB="91425" marR="91425" marL="91425"/>
                </a:tc>
                <a:tc>
                  <a:txBody>
                    <a:bodyPr/>
                    <a:lstStyle/>
                    <a:p>
                      <a:pPr indent="0" lvl="0" marL="0" rtl="0" algn="l">
                        <a:spcBef>
                          <a:spcPts val="0"/>
                        </a:spcBef>
                        <a:spcAft>
                          <a:spcPts val="0"/>
                        </a:spcAft>
                        <a:buNone/>
                      </a:pPr>
                      <a:r>
                        <a:rPr lang="en">
                          <a:latin typeface="Anaheim"/>
                          <a:ea typeface="Anaheim"/>
                          <a:cs typeface="Anaheim"/>
                          <a:sym typeface="Anaheim"/>
                        </a:rPr>
                        <a:t>1.1</a:t>
                      </a:r>
                      <a:endParaRPr>
                        <a:latin typeface="Anaheim"/>
                        <a:ea typeface="Anaheim"/>
                        <a:cs typeface="Anaheim"/>
                        <a:sym typeface="Anaheim"/>
                      </a:endParaRPr>
                    </a:p>
                  </a:txBody>
                  <a:tcPr marT="91425" marB="91425" marR="91425" marL="91425"/>
                </a:tc>
              </a:tr>
            </a:tbl>
          </a:graphicData>
        </a:graphic>
      </p:graphicFrame>
      <p:sp>
        <p:nvSpPr>
          <p:cNvPr id="1339" name="Google Shape;1339;p49"/>
          <p:cNvSpPr txBox="1"/>
          <p:nvPr>
            <p:ph type="ctrTitle"/>
          </p:nvPr>
        </p:nvSpPr>
        <p:spPr>
          <a:xfrm>
            <a:off x="3711025" y="457300"/>
            <a:ext cx="46644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Predictors</a:t>
            </a:r>
            <a:endParaRPr sz="2400"/>
          </a:p>
        </p:txBody>
      </p:sp>
      <p:sp>
        <p:nvSpPr>
          <p:cNvPr id="1340" name="Google Shape;1340;p49"/>
          <p:cNvSpPr/>
          <p:nvPr/>
        </p:nvSpPr>
        <p:spPr>
          <a:xfrm>
            <a:off x="941825" y="1729525"/>
            <a:ext cx="7249800" cy="397800"/>
          </a:xfrm>
          <a:prstGeom prst="rect">
            <a:avLst/>
          </a:prstGeom>
          <a:noFill/>
          <a:ln cap="flat" cmpd="sng" w="28575">
            <a:solidFill>
              <a:srgbClr val="FCBF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9"/>
          <p:cNvSpPr/>
          <p:nvPr/>
        </p:nvSpPr>
        <p:spPr>
          <a:xfrm>
            <a:off x="947100" y="3697075"/>
            <a:ext cx="7249800" cy="397800"/>
          </a:xfrm>
          <a:prstGeom prst="rect">
            <a:avLst/>
          </a:prstGeom>
          <a:noFill/>
          <a:ln cap="flat" cmpd="sng" w="28575">
            <a:solidFill>
              <a:srgbClr val="FCBF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9"/>
          <p:cNvSpPr/>
          <p:nvPr/>
        </p:nvSpPr>
        <p:spPr>
          <a:xfrm>
            <a:off x="941825" y="4094875"/>
            <a:ext cx="7249800" cy="397800"/>
          </a:xfrm>
          <a:prstGeom prst="rect">
            <a:avLst/>
          </a:prstGeom>
          <a:noFill/>
          <a:ln cap="flat" cmpd="sng" w="28575">
            <a:solidFill>
              <a:srgbClr val="FCBF4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43" name="Google Shape;1343;p49"/>
          <p:cNvGraphicFramePr/>
          <p:nvPr/>
        </p:nvGraphicFramePr>
        <p:xfrm>
          <a:off x="947225" y="1342675"/>
          <a:ext cx="3000000" cy="3000000"/>
        </p:xfrm>
        <a:graphic>
          <a:graphicData uri="http://schemas.openxmlformats.org/drawingml/2006/table">
            <a:tbl>
              <a:tblPr>
                <a:noFill/>
                <a:tableStyleId>{84348E05-A100-4F8A-8104-090DA10EB2E4}</a:tableStyleId>
              </a:tblPr>
              <a:tblGrid>
                <a:gridCol w="3619500"/>
                <a:gridCol w="3619500"/>
              </a:tblGrid>
              <a:tr h="381000">
                <a:tc>
                  <a:txBody>
                    <a:bodyPr/>
                    <a:lstStyle/>
                    <a:p>
                      <a:pPr indent="0" lvl="0" marL="0" rtl="0" algn="l">
                        <a:spcBef>
                          <a:spcPts val="0"/>
                        </a:spcBef>
                        <a:spcAft>
                          <a:spcPts val="0"/>
                        </a:spcAft>
                        <a:buNone/>
                      </a:pPr>
                      <a:r>
                        <a:rPr b="1" lang="en">
                          <a:latin typeface="Anaheim"/>
                          <a:ea typeface="Anaheim"/>
                          <a:cs typeface="Anaheim"/>
                          <a:sym typeface="Anaheim"/>
                        </a:rPr>
                        <a:t>Variable</a:t>
                      </a:r>
                      <a:endParaRPr b="1">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Anaheim"/>
                          <a:ea typeface="Anaheim"/>
                          <a:cs typeface="Anaheim"/>
                          <a:sym typeface="Anaheim"/>
                        </a:rPr>
                        <a:t>Increased </a:t>
                      </a:r>
                      <a:r>
                        <a:rPr b="1" lang="en">
                          <a:latin typeface="Anaheim"/>
                          <a:ea typeface="Anaheim"/>
                          <a:cs typeface="Anaheim"/>
                          <a:sym typeface="Anaheim"/>
                        </a:rPr>
                        <a:t>Odds of Payback</a:t>
                      </a:r>
                      <a:endParaRPr b="1">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~3-fold increase in income</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2.1</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naheim"/>
                          <a:ea typeface="Anaheim"/>
                          <a:cs typeface="Anaheim"/>
                          <a:sym typeface="Anaheim"/>
                        </a:rPr>
                        <a:t>Employed Longer than 10yrs</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Anaheim"/>
                          <a:ea typeface="Anaheim"/>
                          <a:cs typeface="Anaheim"/>
                          <a:sym typeface="Anaheim"/>
                        </a:rPr>
                        <a:t>2.0</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naheim"/>
                          <a:ea typeface="Anaheim"/>
                          <a:cs typeface="Anaheim"/>
                          <a:sym typeface="Anaheim"/>
                        </a:rPr>
                        <a:t>36mo vs 60mo</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Anaheim"/>
                          <a:ea typeface="Anaheim"/>
                          <a:cs typeface="Anaheim"/>
                          <a:sym typeface="Anaheim"/>
                        </a:rPr>
                        <a:t>1.6</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naheim"/>
                          <a:ea typeface="Anaheim"/>
                          <a:cs typeface="Anaheim"/>
                          <a:sym typeface="Anaheim"/>
                        </a:rPr>
                        <a:t>1 less credit inquiry in 6mo</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Anaheim"/>
                          <a:ea typeface="Anaheim"/>
                          <a:cs typeface="Anaheim"/>
                          <a:sym typeface="Anaheim"/>
                        </a:rPr>
                        <a:t>1.3</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Anaheim"/>
                          <a:ea typeface="Anaheim"/>
                          <a:cs typeface="Anaheim"/>
                          <a:sym typeface="Anaheim"/>
                        </a:rPr>
                        <a:t>~3-fold increase in revolving balances</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Anaheim"/>
                          <a:ea typeface="Anaheim"/>
                          <a:cs typeface="Anaheim"/>
                          <a:sym typeface="Anaheim"/>
                        </a:rPr>
                        <a:t>1.3</a:t>
                      </a:r>
                      <a:endParaRPr>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10% less credit utilization</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1.2</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Loan lessened by $1000</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125B"/>
                          </a:solidFill>
                          <a:latin typeface="Anaheim"/>
                          <a:ea typeface="Anaheim"/>
                          <a:cs typeface="Anaheim"/>
                          <a:sym typeface="Anaheim"/>
                        </a:rPr>
                        <a:t>1.1</a:t>
                      </a:r>
                      <a:endParaRPr b="1">
                        <a:solidFill>
                          <a:srgbClr val="FF125B"/>
                        </a:solidFill>
                        <a:latin typeface="Anaheim"/>
                        <a:ea typeface="Anaheim"/>
                        <a:cs typeface="Anaheim"/>
                        <a:sym typeface="Anahei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44" name="Google Shape;1344;p49"/>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345" name="Google Shape;1345;p49"/>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346" name="Google Shape;1346;p49"/>
          <p:cNvSpPr/>
          <p:nvPr/>
        </p:nvSpPr>
        <p:spPr>
          <a:xfrm>
            <a:off x="3806075" y="4746000"/>
            <a:ext cx="18126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347" name="Google Shape;1347;p49"/>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348" name="Google Shape;1348;p49"/>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0"/>
                                        </p:tgtEl>
                                        <p:attrNameLst>
                                          <p:attrName>style.visibility</p:attrName>
                                        </p:attrNameLst>
                                      </p:cBhvr>
                                      <p:to>
                                        <p:strVal val="visible"/>
                                      </p:to>
                                    </p:set>
                                    <p:anim calcmode="lin" valueType="num">
                                      <p:cBhvr additive="base">
                                        <p:cTn dur="1000"/>
                                        <p:tgtEl>
                                          <p:spTgt spid="13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1"/>
                                        </p:tgtEl>
                                        <p:attrNameLst>
                                          <p:attrName>style.visibility</p:attrName>
                                        </p:attrNameLst>
                                      </p:cBhvr>
                                      <p:to>
                                        <p:strVal val="visible"/>
                                      </p:to>
                                    </p:set>
                                    <p:anim calcmode="lin" valueType="num">
                                      <p:cBhvr additive="base">
                                        <p:cTn dur="1000"/>
                                        <p:tgtEl>
                                          <p:spTgt spid="13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42"/>
                                        </p:tgtEl>
                                        <p:attrNameLst>
                                          <p:attrName>style.visibility</p:attrName>
                                        </p:attrNameLst>
                                      </p:cBhvr>
                                      <p:to>
                                        <p:strVal val="visible"/>
                                      </p:to>
                                    </p:set>
                                    <p:anim calcmode="lin" valueType="num">
                                      <p:cBhvr additive="base">
                                        <p:cTn dur="1000"/>
                                        <p:tgtEl>
                                          <p:spTgt spid="134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52" name="Shape 1352"/>
        <p:cNvGrpSpPr/>
        <p:nvPr/>
      </p:nvGrpSpPr>
      <p:grpSpPr>
        <a:xfrm>
          <a:off x="0" y="0"/>
          <a:ext cx="0" cy="0"/>
          <a:chOff x="0" y="0"/>
          <a:chExt cx="0" cy="0"/>
        </a:xfrm>
      </p:grpSpPr>
      <p:sp>
        <p:nvSpPr>
          <p:cNvPr id="1353" name="Google Shape;1353;p50"/>
          <p:cNvSpPr txBox="1"/>
          <p:nvPr>
            <p:ph type="ctrTitle"/>
          </p:nvPr>
        </p:nvSpPr>
        <p:spPr>
          <a:xfrm>
            <a:off x="314400" y="1634400"/>
            <a:ext cx="3892200" cy="163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5500"/>
          </a:p>
          <a:p>
            <a:pPr indent="0" lvl="0" marL="0" rtl="0" algn="ctr">
              <a:spcBef>
                <a:spcPts val="0"/>
              </a:spcBef>
              <a:spcAft>
                <a:spcPts val="0"/>
              </a:spcAft>
              <a:buNone/>
            </a:pPr>
            <a:r>
              <a:rPr lang="en" sz="5500"/>
              <a:t>Key </a:t>
            </a:r>
            <a:endParaRPr sz="5500"/>
          </a:p>
          <a:p>
            <a:pPr indent="0" lvl="0" marL="0" rtl="0" algn="ctr">
              <a:spcBef>
                <a:spcPts val="0"/>
              </a:spcBef>
              <a:spcAft>
                <a:spcPts val="0"/>
              </a:spcAft>
              <a:buNone/>
            </a:pPr>
            <a:r>
              <a:rPr lang="en" sz="5500"/>
              <a:t>Takeaways</a:t>
            </a:r>
            <a:endParaRPr sz="5500"/>
          </a:p>
        </p:txBody>
      </p:sp>
      <p:sp>
        <p:nvSpPr>
          <p:cNvPr id="1354" name="Google Shape;1354;p50"/>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355" name="Google Shape;1355;p50"/>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356" name="Google Shape;1356;p50"/>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357" name="Google Shape;1357;p50"/>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358" name="Google Shape;1358;p50"/>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grpSp>
        <p:nvGrpSpPr>
          <p:cNvPr id="1359" name="Google Shape;1359;p50"/>
          <p:cNvGrpSpPr/>
          <p:nvPr/>
        </p:nvGrpSpPr>
        <p:grpSpPr>
          <a:xfrm>
            <a:off x="4367141" y="554972"/>
            <a:ext cx="4635414" cy="3901522"/>
            <a:chOff x="2662433" y="1049418"/>
            <a:chExt cx="2214616" cy="1650460"/>
          </a:xfrm>
        </p:grpSpPr>
        <p:sp>
          <p:nvSpPr>
            <p:cNvPr id="1360" name="Google Shape;1360;p50"/>
            <p:cNvSpPr/>
            <p:nvPr/>
          </p:nvSpPr>
          <p:spPr>
            <a:xfrm>
              <a:off x="2662433" y="2499776"/>
              <a:ext cx="2214616" cy="1095"/>
            </a:xfrm>
            <a:custGeom>
              <a:rect b="b" l="l" r="r" t="t"/>
              <a:pathLst>
                <a:path extrusionOk="0" h="60" w="121299">
                  <a:moveTo>
                    <a:pt x="0" y="0"/>
                  </a:moveTo>
                  <a:lnTo>
                    <a:pt x="0" y="60"/>
                  </a:lnTo>
                  <a:lnTo>
                    <a:pt x="121299" y="60"/>
                  </a:lnTo>
                  <a:lnTo>
                    <a:pt x="121299"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0"/>
            <p:cNvSpPr/>
            <p:nvPr/>
          </p:nvSpPr>
          <p:spPr>
            <a:xfrm>
              <a:off x="3034502" y="2550641"/>
              <a:ext cx="244139" cy="1187"/>
            </a:xfrm>
            <a:custGeom>
              <a:rect b="b" l="l" r="r" t="t"/>
              <a:pathLst>
                <a:path extrusionOk="0" h="65" w="13372">
                  <a:moveTo>
                    <a:pt x="1" y="0"/>
                  </a:moveTo>
                  <a:lnTo>
                    <a:pt x="1" y="64"/>
                  </a:lnTo>
                  <a:lnTo>
                    <a:pt x="13372" y="64"/>
                  </a:lnTo>
                  <a:lnTo>
                    <a:pt x="13372"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0"/>
            <p:cNvSpPr/>
            <p:nvPr/>
          </p:nvSpPr>
          <p:spPr>
            <a:xfrm>
              <a:off x="2958661" y="2551244"/>
              <a:ext cx="27916" cy="1114"/>
            </a:xfrm>
            <a:custGeom>
              <a:rect b="b" l="l" r="r" t="t"/>
              <a:pathLst>
                <a:path extrusionOk="0" h="61" w="1529">
                  <a:moveTo>
                    <a:pt x="1" y="1"/>
                  </a:moveTo>
                  <a:lnTo>
                    <a:pt x="1" y="61"/>
                  </a:lnTo>
                  <a:lnTo>
                    <a:pt x="1528" y="61"/>
                  </a:lnTo>
                  <a:lnTo>
                    <a:pt x="1528"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0"/>
            <p:cNvSpPr/>
            <p:nvPr/>
          </p:nvSpPr>
          <p:spPr>
            <a:xfrm>
              <a:off x="3697359" y="2531818"/>
              <a:ext cx="51979" cy="1114"/>
            </a:xfrm>
            <a:custGeom>
              <a:rect b="b" l="l" r="r" t="t"/>
              <a:pathLst>
                <a:path extrusionOk="0" h="61" w="2847">
                  <a:moveTo>
                    <a:pt x="0" y="1"/>
                  </a:moveTo>
                  <a:lnTo>
                    <a:pt x="0" y="61"/>
                  </a:lnTo>
                  <a:lnTo>
                    <a:pt x="2846" y="61"/>
                  </a:lnTo>
                  <a:lnTo>
                    <a:pt x="2846"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0"/>
            <p:cNvSpPr/>
            <p:nvPr/>
          </p:nvSpPr>
          <p:spPr>
            <a:xfrm>
              <a:off x="3774807" y="2531818"/>
              <a:ext cx="285493" cy="1114"/>
            </a:xfrm>
            <a:custGeom>
              <a:rect b="b" l="l" r="r" t="t"/>
              <a:pathLst>
                <a:path extrusionOk="0" h="61" w="15637">
                  <a:moveTo>
                    <a:pt x="1" y="1"/>
                  </a:moveTo>
                  <a:lnTo>
                    <a:pt x="1" y="61"/>
                  </a:lnTo>
                  <a:lnTo>
                    <a:pt x="15636" y="61"/>
                  </a:lnTo>
                  <a:lnTo>
                    <a:pt x="15636"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0"/>
            <p:cNvSpPr/>
            <p:nvPr/>
          </p:nvSpPr>
          <p:spPr>
            <a:xfrm>
              <a:off x="4281636" y="2552339"/>
              <a:ext cx="186044" cy="1114"/>
            </a:xfrm>
            <a:custGeom>
              <a:rect b="b" l="l" r="r" t="t"/>
              <a:pathLst>
                <a:path extrusionOk="0" h="61" w="10190">
                  <a:moveTo>
                    <a:pt x="1" y="1"/>
                  </a:moveTo>
                  <a:lnTo>
                    <a:pt x="1" y="61"/>
                  </a:lnTo>
                  <a:lnTo>
                    <a:pt x="10189" y="61"/>
                  </a:lnTo>
                  <a:lnTo>
                    <a:pt x="10189"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0"/>
            <p:cNvSpPr/>
            <p:nvPr/>
          </p:nvSpPr>
          <p:spPr>
            <a:xfrm>
              <a:off x="4512319" y="2532366"/>
              <a:ext cx="157763" cy="1114"/>
            </a:xfrm>
            <a:custGeom>
              <a:rect b="b" l="l" r="r" t="t"/>
              <a:pathLst>
                <a:path extrusionOk="0" h="61" w="8641">
                  <a:moveTo>
                    <a:pt x="1" y="0"/>
                  </a:moveTo>
                  <a:lnTo>
                    <a:pt x="1" y="60"/>
                  </a:lnTo>
                  <a:lnTo>
                    <a:pt x="8640" y="60"/>
                  </a:lnTo>
                  <a:lnTo>
                    <a:pt x="8640"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0"/>
            <p:cNvSpPr/>
            <p:nvPr/>
          </p:nvSpPr>
          <p:spPr>
            <a:xfrm>
              <a:off x="2831698" y="1049418"/>
              <a:ext cx="905828" cy="1252811"/>
            </a:xfrm>
            <a:custGeom>
              <a:rect b="b" l="l" r="r" t="t"/>
              <a:pathLst>
                <a:path extrusionOk="0" h="68619" w="49614">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0"/>
            <p:cNvSpPr/>
            <p:nvPr/>
          </p:nvSpPr>
          <p:spPr>
            <a:xfrm>
              <a:off x="3789669" y="1049418"/>
              <a:ext cx="905919" cy="1252811"/>
            </a:xfrm>
            <a:custGeom>
              <a:rect b="b" l="l" r="r" t="t"/>
              <a:pathLst>
                <a:path extrusionOk="0" h="68619" w="49619">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0"/>
            <p:cNvSpPr/>
            <p:nvPr/>
          </p:nvSpPr>
          <p:spPr>
            <a:xfrm>
              <a:off x="3534429" y="1132198"/>
              <a:ext cx="1089279" cy="703315"/>
            </a:xfrm>
            <a:custGeom>
              <a:rect b="b" l="l" r="r" t="t"/>
              <a:pathLst>
                <a:path extrusionOk="0" h="38522" w="59662">
                  <a:moveTo>
                    <a:pt x="0" y="1"/>
                  </a:moveTo>
                  <a:lnTo>
                    <a:pt x="0" y="38521"/>
                  </a:lnTo>
                  <a:lnTo>
                    <a:pt x="59662" y="38521"/>
                  </a:lnTo>
                  <a:lnTo>
                    <a:pt x="5966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50"/>
            <p:cNvGrpSpPr/>
            <p:nvPr/>
          </p:nvGrpSpPr>
          <p:grpSpPr>
            <a:xfrm>
              <a:off x="3517997" y="1132198"/>
              <a:ext cx="1105711" cy="719199"/>
              <a:chOff x="3517997" y="1132198"/>
              <a:chExt cx="1105711" cy="719199"/>
            </a:xfrm>
          </p:grpSpPr>
          <p:sp>
            <p:nvSpPr>
              <p:cNvPr id="1371" name="Google Shape;1371;p50"/>
              <p:cNvSpPr/>
              <p:nvPr/>
            </p:nvSpPr>
            <p:spPr>
              <a:xfrm>
                <a:off x="3517997" y="1132198"/>
                <a:ext cx="1098006" cy="703315"/>
              </a:xfrm>
              <a:custGeom>
                <a:rect b="b" l="l" r="r" t="t"/>
                <a:pathLst>
                  <a:path extrusionOk="0" h="38522" w="60140">
                    <a:moveTo>
                      <a:pt x="0" y="1"/>
                    </a:moveTo>
                    <a:lnTo>
                      <a:pt x="0" y="38521"/>
                    </a:lnTo>
                    <a:lnTo>
                      <a:pt x="60140" y="38521"/>
                    </a:lnTo>
                    <a:lnTo>
                      <a:pt x="601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0"/>
              <p:cNvSpPr/>
              <p:nvPr/>
            </p:nvSpPr>
            <p:spPr>
              <a:xfrm>
                <a:off x="3534429" y="1835495"/>
                <a:ext cx="1089279" cy="15902"/>
              </a:xfrm>
              <a:custGeom>
                <a:rect b="b" l="l" r="r" t="t"/>
                <a:pathLst>
                  <a:path extrusionOk="0" h="871" w="59662">
                    <a:moveTo>
                      <a:pt x="0" y="0"/>
                    </a:moveTo>
                    <a:lnTo>
                      <a:pt x="0" y="871"/>
                    </a:lnTo>
                    <a:lnTo>
                      <a:pt x="59662" y="871"/>
                    </a:lnTo>
                    <a:lnTo>
                      <a:pt x="5966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50"/>
            <p:cNvSpPr/>
            <p:nvPr/>
          </p:nvSpPr>
          <p:spPr>
            <a:xfrm>
              <a:off x="3540965" y="1162012"/>
              <a:ext cx="1052070" cy="643686"/>
            </a:xfrm>
            <a:custGeom>
              <a:rect b="b" l="l" r="r" t="t"/>
              <a:pathLst>
                <a:path extrusionOk="0" h="35256" w="57624">
                  <a:moveTo>
                    <a:pt x="1" y="0"/>
                  </a:moveTo>
                  <a:lnTo>
                    <a:pt x="1" y="35256"/>
                  </a:lnTo>
                  <a:lnTo>
                    <a:pt x="57623" y="35256"/>
                  </a:lnTo>
                  <a:lnTo>
                    <a:pt x="5762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0"/>
            <p:cNvSpPr/>
            <p:nvPr/>
          </p:nvSpPr>
          <p:spPr>
            <a:xfrm>
              <a:off x="4029847" y="1162012"/>
              <a:ext cx="306836" cy="643686"/>
            </a:xfrm>
            <a:custGeom>
              <a:rect b="b" l="l" r="r" t="t"/>
              <a:pathLst>
                <a:path extrusionOk="0" h="35256" w="16806">
                  <a:moveTo>
                    <a:pt x="1" y="0"/>
                  </a:moveTo>
                  <a:lnTo>
                    <a:pt x="7386" y="35256"/>
                  </a:lnTo>
                  <a:lnTo>
                    <a:pt x="16805" y="35256"/>
                  </a:lnTo>
                  <a:lnTo>
                    <a:pt x="94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0"/>
            <p:cNvSpPr/>
            <p:nvPr/>
          </p:nvSpPr>
          <p:spPr>
            <a:xfrm>
              <a:off x="3901368" y="1162012"/>
              <a:ext cx="214635" cy="643686"/>
            </a:xfrm>
            <a:custGeom>
              <a:rect b="b" l="l" r="r" t="t"/>
              <a:pathLst>
                <a:path extrusionOk="0" h="35256" w="11756">
                  <a:moveTo>
                    <a:pt x="1" y="0"/>
                  </a:moveTo>
                  <a:lnTo>
                    <a:pt x="7386" y="35256"/>
                  </a:lnTo>
                  <a:lnTo>
                    <a:pt x="11756" y="35256"/>
                  </a:lnTo>
                  <a:lnTo>
                    <a:pt x="43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0"/>
            <p:cNvSpPr/>
            <p:nvPr/>
          </p:nvSpPr>
          <p:spPr>
            <a:xfrm>
              <a:off x="3540965" y="1157978"/>
              <a:ext cx="2958" cy="580369"/>
            </a:xfrm>
            <a:custGeom>
              <a:rect b="b" l="l" r="r" t="t"/>
              <a:pathLst>
                <a:path extrusionOk="0" h="31788" w="162">
                  <a:moveTo>
                    <a:pt x="1" y="1"/>
                  </a:moveTo>
                  <a:lnTo>
                    <a:pt x="1" y="31787"/>
                  </a:lnTo>
                  <a:lnTo>
                    <a:pt x="162" y="31787"/>
                  </a:lnTo>
                  <a:lnTo>
                    <a:pt x="162"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0"/>
            <p:cNvSpPr/>
            <p:nvPr/>
          </p:nvSpPr>
          <p:spPr>
            <a:xfrm>
              <a:off x="3495084" y="1381595"/>
              <a:ext cx="75166" cy="20193"/>
            </a:xfrm>
            <a:custGeom>
              <a:rect b="b" l="l" r="r" t="t"/>
              <a:pathLst>
                <a:path extrusionOk="0" h="1106" w="4117">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0"/>
            <p:cNvSpPr/>
            <p:nvPr/>
          </p:nvSpPr>
          <p:spPr>
            <a:xfrm>
              <a:off x="3505236" y="2049071"/>
              <a:ext cx="190079" cy="450723"/>
            </a:xfrm>
            <a:custGeom>
              <a:rect b="b" l="l" r="r" t="t"/>
              <a:pathLst>
                <a:path extrusionOk="0" h="24687" w="10411">
                  <a:moveTo>
                    <a:pt x="1" y="1"/>
                  </a:moveTo>
                  <a:lnTo>
                    <a:pt x="1" y="24686"/>
                  </a:lnTo>
                  <a:lnTo>
                    <a:pt x="10411" y="24686"/>
                  </a:lnTo>
                  <a:lnTo>
                    <a:pt x="1041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0"/>
            <p:cNvSpPr/>
            <p:nvPr/>
          </p:nvSpPr>
          <p:spPr>
            <a:xfrm>
              <a:off x="3505236" y="2414733"/>
              <a:ext cx="104013" cy="85062"/>
            </a:xfrm>
            <a:custGeom>
              <a:rect b="b" l="l" r="r" t="t"/>
              <a:pathLst>
                <a:path extrusionOk="0" h="4659" w="5697">
                  <a:moveTo>
                    <a:pt x="1" y="1"/>
                  </a:moveTo>
                  <a:lnTo>
                    <a:pt x="1" y="4658"/>
                  </a:lnTo>
                  <a:lnTo>
                    <a:pt x="2780" y="4658"/>
                  </a:lnTo>
                  <a:lnTo>
                    <a:pt x="5697" y="1"/>
                  </a:lnTo>
                  <a:close/>
                </a:path>
              </a:pathLst>
            </a:custGeom>
            <a:solidFill>
              <a:srgbClr val="F3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0"/>
            <p:cNvSpPr/>
            <p:nvPr/>
          </p:nvSpPr>
          <p:spPr>
            <a:xfrm>
              <a:off x="4462750" y="2049071"/>
              <a:ext cx="190079" cy="450723"/>
            </a:xfrm>
            <a:custGeom>
              <a:rect b="b" l="l" r="r" t="t"/>
              <a:pathLst>
                <a:path extrusionOk="0" h="24687" w="10411">
                  <a:moveTo>
                    <a:pt x="0" y="1"/>
                  </a:moveTo>
                  <a:lnTo>
                    <a:pt x="0" y="24686"/>
                  </a:lnTo>
                  <a:lnTo>
                    <a:pt x="10411" y="24686"/>
                  </a:lnTo>
                  <a:lnTo>
                    <a:pt x="1041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0"/>
            <p:cNvSpPr/>
            <p:nvPr/>
          </p:nvSpPr>
          <p:spPr>
            <a:xfrm>
              <a:off x="3505236" y="2049071"/>
              <a:ext cx="1001862" cy="421456"/>
            </a:xfrm>
            <a:custGeom>
              <a:rect b="b" l="l" r="r" t="t"/>
              <a:pathLst>
                <a:path extrusionOk="0" h="23084" w="54874">
                  <a:moveTo>
                    <a:pt x="1" y="1"/>
                  </a:moveTo>
                  <a:lnTo>
                    <a:pt x="1" y="23084"/>
                  </a:lnTo>
                  <a:lnTo>
                    <a:pt x="54874" y="23084"/>
                  </a:lnTo>
                  <a:lnTo>
                    <a:pt x="5487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0"/>
            <p:cNvSpPr/>
            <p:nvPr/>
          </p:nvSpPr>
          <p:spPr>
            <a:xfrm>
              <a:off x="4403085" y="2414733"/>
              <a:ext cx="104013" cy="85062"/>
            </a:xfrm>
            <a:custGeom>
              <a:rect b="b" l="l" r="r" t="t"/>
              <a:pathLst>
                <a:path extrusionOk="0" h="4659" w="5697">
                  <a:moveTo>
                    <a:pt x="0" y="1"/>
                  </a:moveTo>
                  <a:lnTo>
                    <a:pt x="2918" y="4658"/>
                  </a:lnTo>
                  <a:lnTo>
                    <a:pt x="5697" y="4658"/>
                  </a:lnTo>
                  <a:lnTo>
                    <a:pt x="569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0"/>
            <p:cNvSpPr/>
            <p:nvPr/>
          </p:nvSpPr>
          <p:spPr>
            <a:xfrm>
              <a:off x="3544580" y="2090680"/>
              <a:ext cx="923154" cy="146900"/>
            </a:xfrm>
            <a:custGeom>
              <a:rect b="b" l="l" r="r" t="t"/>
              <a:pathLst>
                <a:path extrusionOk="0" h="8046" w="50563">
                  <a:moveTo>
                    <a:pt x="1" y="0"/>
                  </a:moveTo>
                  <a:lnTo>
                    <a:pt x="1" y="8046"/>
                  </a:lnTo>
                  <a:lnTo>
                    <a:pt x="50563" y="8046"/>
                  </a:lnTo>
                  <a:lnTo>
                    <a:pt x="5056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0"/>
            <p:cNvSpPr/>
            <p:nvPr/>
          </p:nvSpPr>
          <p:spPr>
            <a:xfrm>
              <a:off x="3544580" y="2280595"/>
              <a:ext cx="923154" cy="146845"/>
            </a:xfrm>
            <a:custGeom>
              <a:rect b="b" l="l" r="r" t="t"/>
              <a:pathLst>
                <a:path extrusionOk="0" h="8043" w="50563">
                  <a:moveTo>
                    <a:pt x="1" y="0"/>
                  </a:moveTo>
                  <a:lnTo>
                    <a:pt x="1" y="8042"/>
                  </a:lnTo>
                  <a:lnTo>
                    <a:pt x="50563" y="8042"/>
                  </a:lnTo>
                  <a:lnTo>
                    <a:pt x="5056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0"/>
            <p:cNvSpPr/>
            <p:nvPr/>
          </p:nvSpPr>
          <p:spPr>
            <a:xfrm>
              <a:off x="3706616" y="2090680"/>
              <a:ext cx="761119" cy="146900"/>
            </a:xfrm>
            <a:custGeom>
              <a:rect b="b" l="l" r="r" t="t"/>
              <a:pathLst>
                <a:path extrusionOk="0" h="8046" w="41688">
                  <a:moveTo>
                    <a:pt x="0" y="0"/>
                  </a:moveTo>
                  <a:lnTo>
                    <a:pt x="0" y="8046"/>
                  </a:lnTo>
                  <a:lnTo>
                    <a:pt x="41688" y="8046"/>
                  </a:lnTo>
                  <a:lnTo>
                    <a:pt x="4168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0"/>
            <p:cNvSpPr/>
            <p:nvPr/>
          </p:nvSpPr>
          <p:spPr>
            <a:xfrm>
              <a:off x="3706616" y="2280595"/>
              <a:ext cx="761119" cy="146845"/>
            </a:xfrm>
            <a:custGeom>
              <a:rect b="b" l="l" r="r" t="t"/>
              <a:pathLst>
                <a:path extrusionOk="0" h="8043" w="41688">
                  <a:moveTo>
                    <a:pt x="0" y="0"/>
                  </a:moveTo>
                  <a:lnTo>
                    <a:pt x="0" y="8042"/>
                  </a:lnTo>
                  <a:lnTo>
                    <a:pt x="41688" y="8042"/>
                  </a:lnTo>
                  <a:lnTo>
                    <a:pt x="4168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50"/>
            <p:cNvGrpSpPr/>
            <p:nvPr/>
          </p:nvGrpSpPr>
          <p:grpSpPr>
            <a:xfrm>
              <a:off x="2940312" y="1852548"/>
              <a:ext cx="421127" cy="567717"/>
              <a:chOff x="2940312" y="1852548"/>
              <a:chExt cx="421127" cy="567717"/>
            </a:xfrm>
          </p:grpSpPr>
          <p:sp>
            <p:nvSpPr>
              <p:cNvPr id="1388" name="Google Shape;1388;p50"/>
              <p:cNvSpPr/>
              <p:nvPr/>
            </p:nvSpPr>
            <p:spPr>
              <a:xfrm>
                <a:off x="3147973" y="1911318"/>
                <a:ext cx="30362" cy="508946"/>
              </a:xfrm>
              <a:custGeom>
                <a:rect b="b" l="l" r="r" t="t"/>
                <a:pathLst>
                  <a:path extrusionOk="0" h="27876" w="1663">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0"/>
              <p:cNvSpPr/>
              <p:nvPr/>
            </p:nvSpPr>
            <p:spPr>
              <a:xfrm>
                <a:off x="2940312" y="2147899"/>
                <a:ext cx="229898" cy="148397"/>
              </a:xfrm>
              <a:custGeom>
                <a:rect b="b" l="l" r="r" t="t"/>
                <a:pathLst>
                  <a:path extrusionOk="0" h="8128" w="12592">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3161958" y="2178627"/>
                <a:ext cx="199481" cy="155116"/>
              </a:xfrm>
              <a:custGeom>
                <a:rect b="b" l="l" r="r" t="t"/>
                <a:pathLst>
                  <a:path extrusionOk="0" h="8496" w="10926">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0"/>
              <p:cNvSpPr/>
              <p:nvPr/>
            </p:nvSpPr>
            <p:spPr>
              <a:xfrm>
                <a:off x="2967315" y="1981208"/>
                <a:ext cx="194716" cy="125703"/>
              </a:xfrm>
              <a:custGeom>
                <a:rect b="b" l="l" r="r" t="t"/>
                <a:pathLst>
                  <a:path extrusionOk="0" h="6885" w="10665">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0"/>
              <p:cNvSpPr/>
              <p:nvPr/>
            </p:nvSpPr>
            <p:spPr>
              <a:xfrm>
                <a:off x="3155057" y="2007262"/>
                <a:ext cx="168900" cy="131363"/>
              </a:xfrm>
              <a:custGeom>
                <a:rect b="b" l="l" r="r" t="t"/>
                <a:pathLst>
                  <a:path extrusionOk="0" h="7195" w="9251">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0"/>
              <p:cNvSpPr/>
              <p:nvPr/>
            </p:nvSpPr>
            <p:spPr>
              <a:xfrm>
                <a:off x="3148667" y="1852548"/>
                <a:ext cx="123822" cy="107482"/>
              </a:xfrm>
              <a:custGeom>
                <a:rect b="b" l="l" r="r" t="t"/>
                <a:pathLst>
                  <a:path extrusionOk="0" h="5887" w="6782">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0"/>
              <p:cNvSpPr/>
              <p:nvPr/>
            </p:nvSpPr>
            <p:spPr>
              <a:xfrm>
                <a:off x="3077754" y="1868687"/>
                <a:ext cx="87618" cy="92839"/>
              </a:xfrm>
              <a:custGeom>
                <a:rect b="b" l="l" r="r" t="t"/>
                <a:pathLst>
                  <a:path extrusionOk="0" h="5085" w="4799">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50"/>
            <p:cNvSpPr/>
            <p:nvPr/>
          </p:nvSpPr>
          <p:spPr>
            <a:xfrm>
              <a:off x="3101051" y="2384516"/>
              <a:ext cx="140418" cy="115278"/>
            </a:xfrm>
            <a:custGeom>
              <a:rect b="b" l="l" r="r" t="t"/>
              <a:pathLst>
                <a:path extrusionOk="0" h="6314" w="7691">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0"/>
            <p:cNvSpPr/>
            <p:nvPr/>
          </p:nvSpPr>
          <p:spPr>
            <a:xfrm>
              <a:off x="3087413" y="2365839"/>
              <a:ext cx="167713" cy="41134"/>
            </a:xfrm>
            <a:custGeom>
              <a:rect b="b" l="l" r="r" t="t"/>
              <a:pathLst>
                <a:path extrusionOk="0" h="2253" w="9186">
                  <a:moveTo>
                    <a:pt x="1" y="0"/>
                  </a:moveTo>
                  <a:lnTo>
                    <a:pt x="251" y="2253"/>
                  </a:lnTo>
                  <a:lnTo>
                    <a:pt x="8939" y="2253"/>
                  </a:lnTo>
                  <a:lnTo>
                    <a:pt x="9186"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0"/>
            <p:cNvSpPr/>
            <p:nvPr/>
          </p:nvSpPr>
          <p:spPr>
            <a:xfrm>
              <a:off x="2910936" y="2599535"/>
              <a:ext cx="1717611" cy="100343"/>
            </a:xfrm>
            <a:custGeom>
              <a:rect b="b" l="l" r="r" t="t"/>
              <a:pathLst>
                <a:path extrusionOk="0" h="5496" w="94077">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3026396" y="1770151"/>
              <a:ext cx="10991" cy="57986"/>
            </a:xfrm>
            <a:custGeom>
              <a:rect b="b" l="l" r="r" t="t"/>
              <a:pathLst>
                <a:path extrusionOk="0" h="3176" w="602">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3036474" y="1845299"/>
              <a:ext cx="10991" cy="28317"/>
            </a:xfrm>
            <a:custGeom>
              <a:rect b="b" l="l" r="r" t="t"/>
              <a:pathLst>
                <a:path extrusionOk="0" h="1551" w="602">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0"/>
            <p:cNvSpPr/>
            <p:nvPr/>
          </p:nvSpPr>
          <p:spPr>
            <a:xfrm>
              <a:off x="4197889" y="2552339"/>
              <a:ext cx="59136" cy="1114"/>
            </a:xfrm>
            <a:custGeom>
              <a:rect b="b" l="l" r="r" t="t"/>
              <a:pathLst>
                <a:path extrusionOk="0" h="61" w="3239">
                  <a:moveTo>
                    <a:pt x="0" y="1"/>
                  </a:moveTo>
                  <a:lnTo>
                    <a:pt x="0" y="61"/>
                  </a:lnTo>
                  <a:lnTo>
                    <a:pt x="3238" y="61"/>
                  </a:lnTo>
                  <a:lnTo>
                    <a:pt x="3238"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0"/>
            <p:cNvSpPr/>
            <p:nvPr/>
          </p:nvSpPr>
          <p:spPr>
            <a:xfrm>
              <a:off x="3938614" y="2508357"/>
              <a:ext cx="46812" cy="83966"/>
            </a:xfrm>
            <a:custGeom>
              <a:rect b="b" l="l" r="r" t="t"/>
              <a:pathLst>
                <a:path extrusionOk="0" h="4599" w="2564">
                  <a:moveTo>
                    <a:pt x="893" y="1"/>
                  </a:moveTo>
                  <a:lnTo>
                    <a:pt x="0" y="4023"/>
                  </a:lnTo>
                  <a:lnTo>
                    <a:pt x="1670" y="4599"/>
                  </a:lnTo>
                  <a:lnTo>
                    <a:pt x="2563" y="579"/>
                  </a:lnTo>
                  <a:lnTo>
                    <a:pt x="89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0"/>
            <p:cNvSpPr/>
            <p:nvPr/>
          </p:nvSpPr>
          <p:spPr>
            <a:xfrm>
              <a:off x="4204845" y="2534958"/>
              <a:ext cx="57438" cy="74691"/>
            </a:xfrm>
            <a:custGeom>
              <a:rect b="b" l="l" r="r" t="t"/>
              <a:pathLst>
                <a:path extrusionOk="0" h="4091" w="3146">
                  <a:moveTo>
                    <a:pt x="0" y="1"/>
                  </a:moveTo>
                  <a:lnTo>
                    <a:pt x="1378" y="4090"/>
                  </a:lnTo>
                  <a:lnTo>
                    <a:pt x="3145" y="4090"/>
                  </a:lnTo>
                  <a:lnTo>
                    <a:pt x="1771"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0"/>
            <p:cNvSpPr/>
            <p:nvPr/>
          </p:nvSpPr>
          <p:spPr>
            <a:xfrm>
              <a:off x="4163382" y="2605943"/>
              <a:ext cx="111444" cy="36716"/>
            </a:xfrm>
            <a:custGeom>
              <a:rect b="b" l="l" r="r" t="t"/>
              <a:pathLst>
                <a:path extrusionOk="0" h="2011" w="6104">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3855232" y="2574486"/>
              <a:ext cx="120153" cy="51742"/>
            </a:xfrm>
            <a:custGeom>
              <a:rect b="b" l="l" r="r" t="t"/>
              <a:pathLst>
                <a:path extrusionOk="0" h="2834" w="6581">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3893755" y="1623672"/>
              <a:ext cx="221628" cy="172771"/>
            </a:xfrm>
            <a:custGeom>
              <a:rect b="b" l="l" r="r" t="t"/>
              <a:pathLst>
                <a:path extrusionOk="0" h="9463" w="12139">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4010147" y="1596486"/>
              <a:ext cx="125283" cy="134138"/>
            </a:xfrm>
            <a:custGeom>
              <a:rect b="b" l="l" r="r" t="t"/>
              <a:pathLst>
                <a:path extrusionOk="0" h="7347" w="6862">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p:cNvSpPr/>
            <p:nvPr/>
          </p:nvSpPr>
          <p:spPr>
            <a:xfrm>
              <a:off x="3876356" y="1681110"/>
              <a:ext cx="50957" cy="35876"/>
            </a:xfrm>
            <a:custGeom>
              <a:rect b="b" l="l" r="r" t="t"/>
              <a:pathLst>
                <a:path extrusionOk="0" h="1965" w="2791">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a:off x="3886032" y="1660424"/>
              <a:ext cx="45699" cy="22055"/>
            </a:xfrm>
            <a:custGeom>
              <a:rect b="b" l="l" r="r" t="t"/>
              <a:pathLst>
                <a:path extrusionOk="0" h="1208" w="2503">
                  <a:moveTo>
                    <a:pt x="2503" y="1"/>
                  </a:moveTo>
                  <a:lnTo>
                    <a:pt x="732" y="341"/>
                  </a:lnTo>
                  <a:lnTo>
                    <a:pt x="1" y="1133"/>
                  </a:lnTo>
                  <a:lnTo>
                    <a:pt x="2261" y="1208"/>
                  </a:lnTo>
                  <a:lnTo>
                    <a:pt x="250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a:off x="3946446" y="2508357"/>
              <a:ext cx="38980" cy="48437"/>
            </a:xfrm>
            <a:custGeom>
              <a:rect b="b" l="l" r="r" t="t"/>
              <a:pathLst>
                <a:path extrusionOk="0" h="2653" w="2135">
                  <a:moveTo>
                    <a:pt x="464" y="1"/>
                  </a:moveTo>
                  <a:lnTo>
                    <a:pt x="1" y="2074"/>
                  </a:lnTo>
                  <a:lnTo>
                    <a:pt x="1674" y="2653"/>
                  </a:lnTo>
                  <a:lnTo>
                    <a:pt x="2134" y="579"/>
                  </a:lnTo>
                  <a:lnTo>
                    <a:pt x="464" y="1"/>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a:off x="4204845" y="2534958"/>
              <a:ext cx="45297" cy="38542"/>
            </a:xfrm>
            <a:custGeom>
              <a:rect b="b" l="l" r="r" t="t"/>
              <a:pathLst>
                <a:path extrusionOk="0" h="2111" w="2481">
                  <a:moveTo>
                    <a:pt x="0" y="1"/>
                  </a:moveTo>
                  <a:lnTo>
                    <a:pt x="714" y="2111"/>
                  </a:lnTo>
                  <a:lnTo>
                    <a:pt x="2481" y="2111"/>
                  </a:lnTo>
                  <a:lnTo>
                    <a:pt x="1771" y="1"/>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4036705" y="1594149"/>
              <a:ext cx="230099" cy="301723"/>
            </a:xfrm>
            <a:custGeom>
              <a:rect b="b" l="l" r="r" t="t"/>
              <a:pathLst>
                <a:path extrusionOk="0" h="16526" w="12603">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4211929" y="1723796"/>
              <a:ext cx="33630" cy="69981"/>
            </a:xfrm>
            <a:custGeom>
              <a:rect b="b" l="l" r="r" t="t"/>
              <a:pathLst>
                <a:path extrusionOk="0" h="3833" w="1842">
                  <a:moveTo>
                    <a:pt x="1842" y="0"/>
                  </a:moveTo>
                  <a:lnTo>
                    <a:pt x="1" y="908"/>
                  </a:lnTo>
                  <a:lnTo>
                    <a:pt x="1267" y="3832"/>
                  </a:lnTo>
                  <a:cubicBezTo>
                    <a:pt x="1405" y="2652"/>
                    <a:pt x="1588" y="1356"/>
                    <a:pt x="184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0"/>
            <p:cNvSpPr/>
            <p:nvPr/>
          </p:nvSpPr>
          <p:spPr>
            <a:xfrm>
              <a:off x="4107404" y="1652208"/>
              <a:ext cx="66074" cy="76572"/>
            </a:xfrm>
            <a:custGeom>
              <a:rect b="b" l="l" r="r" t="t"/>
              <a:pathLst>
                <a:path extrusionOk="0" h="4194" w="3619">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0"/>
            <p:cNvSpPr/>
            <p:nvPr/>
          </p:nvSpPr>
          <p:spPr>
            <a:xfrm>
              <a:off x="4137401" y="1521320"/>
              <a:ext cx="83017" cy="98755"/>
            </a:xfrm>
            <a:custGeom>
              <a:rect b="b" l="l" r="r" t="t"/>
              <a:pathLst>
                <a:path extrusionOk="0" h="5409" w="4547">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0"/>
            <p:cNvSpPr/>
            <p:nvPr/>
          </p:nvSpPr>
          <p:spPr>
            <a:xfrm>
              <a:off x="4170612" y="1534411"/>
              <a:ext cx="30034" cy="32206"/>
            </a:xfrm>
            <a:custGeom>
              <a:rect b="b" l="l" r="r" t="t"/>
              <a:pathLst>
                <a:path extrusionOk="0" h="1764" w="1645">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0"/>
            <p:cNvSpPr/>
            <p:nvPr/>
          </p:nvSpPr>
          <p:spPr>
            <a:xfrm>
              <a:off x="4127761" y="1429832"/>
              <a:ext cx="77010" cy="70985"/>
            </a:xfrm>
            <a:custGeom>
              <a:rect b="b" l="l" r="r" t="t"/>
              <a:pathLst>
                <a:path extrusionOk="0" h="3888" w="4218">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0"/>
            <p:cNvSpPr/>
            <p:nvPr/>
          </p:nvSpPr>
          <p:spPr>
            <a:xfrm>
              <a:off x="4130719" y="1433794"/>
              <a:ext cx="102644" cy="125739"/>
            </a:xfrm>
            <a:custGeom>
              <a:rect b="b" l="l" r="r" t="t"/>
              <a:pathLst>
                <a:path extrusionOk="0" h="6887" w="5622">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0"/>
            <p:cNvSpPr/>
            <p:nvPr/>
          </p:nvSpPr>
          <p:spPr>
            <a:xfrm>
              <a:off x="4193689" y="1443068"/>
              <a:ext cx="93077" cy="74929"/>
            </a:xfrm>
            <a:custGeom>
              <a:rect b="b" l="l" r="r" t="t"/>
              <a:pathLst>
                <a:path extrusionOk="0" h="4104" w="5098">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0"/>
            <p:cNvSpPr/>
            <p:nvPr/>
          </p:nvSpPr>
          <p:spPr>
            <a:xfrm>
              <a:off x="4102895" y="1404801"/>
              <a:ext cx="161378" cy="57639"/>
            </a:xfrm>
            <a:custGeom>
              <a:rect b="b" l="l" r="r" t="t"/>
              <a:pathLst>
                <a:path extrusionOk="0" h="3157" w="8839">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0"/>
            <p:cNvSpPr/>
            <p:nvPr/>
          </p:nvSpPr>
          <p:spPr>
            <a:xfrm>
              <a:off x="4249849" y="1440768"/>
              <a:ext cx="22329" cy="12470"/>
            </a:xfrm>
            <a:custGeom>
              <a:rect b="b" l="l" r="r" t="t"/>
              <a:pathLst>
                <a:path extrusionOk="0" h="683" w="1223">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0"/>
            <p:cNvSpPr/>
            <p:nvPr/>
          </p:nvSpPr>
          <p:spPr>
            <a:xfrm>
              <a:off x="4203183" y="1500415"/>
              <a:ext cx="40623" cy="33813"/>
            </a:xfrm>
            <a:custGeom>
              <a:rect b="b" l="l" r="r" t="t"/>
              <a:pathLst>
                <a:path extrusionOk="0" h="1852" w="2225">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0"/>
            <p:cNvSpPr/>
            <p:nvPr/>
          </p:nvSpPr>
          <p:spPr>
            <a:xfrm>
              <a:off x="3937537" y="1872850"/>
              <a:ext cx="229278" cy="680256"/>
            </a:xfrm>
            <a:custGeom>
              <a:rect b="b" l="l" r="r" t="t"/>
              <a:pathLst>
                <a:path extrusionOk="0" h="37259" w="12558">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0"/>
            <p:cNvSpPr/>
            <p:nvPr/>
          </p:nvSpPr>
          <p:spPr>
            <a:xfrm>
              <a:off x="4082373" y="1947322"/>
              <a:ext cx="54444" cy="190426"/>
            </a:xfrm>
            <a:custGeom>
              <a:rect b="b" l="l" r="r" t="t"/>
              <a:pathLst>
                <a:path extrusionOk="0" h="10430" w="2982">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0"/>
            <p:cNvSpPr/>
            <p:nvPr/>
          </p:nvSpPr>
          <p:spPr>
            <a:xfrm>
              <a:off x="4109449" y="1880975"/>
              <a:ext cx="152359" cy="685021"/>
            </a:xfrm>
            <a:custGeom>
              <a:rect b="b" l="l" r="r" t="t"/>
              <a:pathLst>
                <a:path extrusionOk="0" h="37520" w="8345">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0"/>
            <p:cNvSpPr/>
            <p:nvPr/>
          </p:nvSpPr>
          <p:spPr>
            <a:xfrm>
              <a:off x="4187372" y="2545109"/>
              <a:ext cx="77832" cy="22201"/>
            </a:xfrm>
            <a:custGeom>
              <a:rect b="b" l="l" r="r" t="t"/>
              <a:pathLst>
                <a:path extrusionOk="0" h="1216" w="4263">
                  <a:moveTo>
                    <a:pt x="1" y="0"/>
                  </a:moveTo>
                  <a:lnTo>
                    <a:pt x="449" y="1215"/>
                  </a:lnTo>
                  <a:lnTo>
                    <a:pt x="4263" y="1215"/>
                  </a:lnTo>
                  <a:lnTo>
                    <a:pt x="4263" y="76"/>
                  </a:lnTo>
                  <a:lnTo>
                    <a:pt x="1" y="0"/>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0"/>
            <p:cNvSpPr/>
            <p:nvPr/>
          </p:nvSpPr>
          <p:spPr>
            <a:xfrm>
              <a:off x="3930580" y="2510730"/>
              <a:ext cx="68466" cy="44767"/>
            </a:xfrm>
            <a:custGeom>
              <a:rect b="b" l="l" r="r" t="t"/>
              <a:pathLst>
                <a:path extrusionOk="0" h="2452" w="3750">
                  <a:moveTo>
                    <a:pt x="0" y="1"/>
                  </a:moveTo>
                  <a:lnTo>
                    <a:pt x="0" y="1286"/>
                  </a:lnTo>
                  <a:lnTo>
                    <a:pt x="3372" y="2452"/>
                  </a:lnTo>
                  <a:lnTo>
                    <a:pt x="3750" y="1361"/>
                  </a:lnTo>
                  <a:lnTo>
                    <a:pt x="0"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0"/>
            <p:cNvSpPr/>
            <p:nvPr/>
          </p:nvSpPr>
          <p:spPr>
            <a:xfrm>
              <a:off x="4172182" y="1483801"/>
              <a:ext cx="6828" cy="9384"/>
            </a:xfrm>
            <a:custGeom>
              <a:rect b="b" l="l" r="r" t="t"/>
              <a:pathLst>
                <a:path extrusionOk="0" h="514" w="374">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0"/>
            <p:cNvSpPr/>
            <p:nvPr/>
          </p:nvSpPr>
          <p:spPr>
            <a:xfrm>
              <a:off x="4143061" y="1479839"/>
              <a:ext cx="6847" cy="9403"/>
            </a:xfrm>
            <a:custGeom>
              <a:rect b="b" l="l" r="r" t="t"/>
              <a:pathLst>
                <a:path extrusionOk="0" h="515" w="375">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0"/>
            <p:cNvSpPr/>
            <p:nvPr/>
          </p:nvSpPr>
          <p:spPr>
            <a:xfrm>
              <a:off x="4143335" y="1487507"/>
              <a:ext cx="15300" cy="24429"/>
            </a:xfrm>
            <a:custGeom>
              <a:rect b="b" l="l" r="r" t="t"/>
              <a:pathLst>
                <a:path extrusionOk="0" h="1338" w="838">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0"/>
            <p:cNvSpPr/>
            <p:nvPr/>
          </p:nvSpPr>
          <p:spPr>
            <a:xfrm>
              <a:off x="4161136" y="1512483"/>
              <a:ext cx="20120" cy="7778"/>
            </a:xfrm>
            <a:custGeom>
              <a:rect b="b" l="l" r="r" t="t"/>
              <a:pathLst>
                <a:path extrusionOk="0" h="426" w="1102">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0"/>
            <p:cNvSpPr/>
            <p:nvPr/>
          </p:nvSpPr>
          <p:spPr>
            <a:xfrm>
              <a:off x="4177093" y="1470509"/>
              <a:ext cx="13584" cy="10188"/>
            </a:xfrm>
            <a:custGeom>
              <a:rect b="b" l="l" r="r" t="t"/>
              <a:pathLst>
                <a:path extrusionOk="0" h="558" w="744">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0"/>
            <p:cNvSpPr/>
            <p:nvPr/>
          </p:nvSpPr>
          <p:spPr>
            <a:xfrm>
              <a:off x="4136580" y="1463772"/>
              <a:ext cx="13985" cy="9494"/>
            </a:xfrm>
            <a:custGeom>
              <a:rect b="b" l="l" r="r" t="t"/>
              <a:pathLst>
                <a:path extrusionOk="0" h="520" w="766">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0"/>
            <p:cNvSpPr/>
            <p:nvPr/>
          </p:nvSpPr>
          <p:spPr>
            <a:xfrm>
              <a:off x="4207163" y="2603387"/>
              <a:ext cx="16925" cy="8179"/>
            </a:xfrm>
            <a:custGeom>
              <a:rect b="b" l="l" r="r" t="t"/>
              <a:pathLst>
                <a:path extrusionOk="0" h="448" w="927">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0"/>
            <p:cNvSpPr/>
            <p:nvPr/>
          </p:nvSpPr>
          <p:spPr>
            <a:xfrm>
              <a:off x="4213152" y="2595792"/>
              <a:ext cx="10936" cy="14679"/>
            </a:xfrm>
            <a:custGeom>
              <a:rect b="b" l="l" r="r" t="t"/>
              <a:pathLst>
                <a:path extrusionOk="0" h="804" w="599">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0"/>
            <p:cNvSpPr/>
            <p:nvPr/>
          </p:nvSpPr>
          <p:spPr>
            <a:xfrm>
              <a:off x="3917946" y="2569282"/>
              <a:ext cx="18440" cy="12269"/>
            </a:xfrm>
            <a:custGeom>
              <a:rect b="b" l="l" r="r" t="t"/>
              <a:pathLst>
                <a:path extrusionOk="0" h="672" w="101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0"/>
            <p:cNvSpPr/>
            <p:nvPr/>
          </p:nvSpPr>
          <p:spPr>
            <a:xfrm>
              <a:off x="3926892" y="2564754"/>
              <a:ext cx="11539" cy="16797"/>
            </a:xfrm>
            <a:custGeom>
              <a:rect b="b" l="l" r="r" t="t"/>
              <a:pathLst>
                <a:path extrusionOk="0" h="920" w="632">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0"/>
            <p:cNvSpPr/>
            <p:nvPr/>
          </p:nvSpPr>
          <p:spPr>
            <a:xfrm>
              <a:off x="4104118" y="1652044"/>
              <a:ext cx="186610" cy="205689"/>
            </a:xfrm>
            <a:custGeom>
              <a:rect b="b" l="l" r="r" t="t"/>
              <a:pathLst>
                <a:path extrusionOk="0" h="11266" w="10221">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0"/>
            <p:cNvSpPr/>
            <p:nvPr/>
          </p:nvSpPr>
          <p:spPr>
            <a:xfrm>
              <a:off x="4209135" y="1618085"/>
              <a:ext cx="105583" cy="124261"/>
            </a:xfrm>
            <a:custGeom>
              <a:rect b="b" l="l" r="r" t="t"/>
              <a:pathLst>
                <a:path extrusionOk="0" h="6806" w="5783">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0"/>
            <p:cNvSpPr/>
            <p:nvPr/>
          </p:nvSpPr>
          <p:spPr>
            <a:xfrm>
              <a:off x="4081004" y="1825673"/>
              <a:ext cx="37811" cy="40678"/>
            </a:xfrm>
            <a:custGeom>
              <a:rect b="b" l="l" r="r" t="t"/>
              <a:pathLst>
                <a:path extrusionOk="0" h="2228" w="2071">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0"/>
            <p:cNvSpPr/>
            <p:nvPr/>
          </p:nvSpPr>
          <p:spPr>
            <a:xfrm>
              <a:off x="4056101" y="1825673"/>
              <a:ext cx="31805" cy="43727"/>
            </a:xfrm>
            <a:custGeom>
              <a:rect b="b" l="l" r="r" t="t"/>
              <a:pathLst>
                <a:path extrusionOk="0" h="2395" w="1742">
                  <a:moveTo>
                    <a:pt x="1364" y="0"/>
                  </a:moveTo>
                  <a:lnTo>
                    <a:pt x="1" y="568"/>
                  </a:lnTo>
                  <a:lnTo>
                    <a:pt x="401" y="2395"/>
                  </a:lnTo>
                  <a:lnTo>
                    <a:pt x="1742" y="2226"/>
                  </a:lnTo>
                  <a:lnTo>
                    <a:pt x="1364"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50"/>
            <p:cNvGrpSpPr/>
            <p:nvPr/>
          </p:nvGrpSpPr>
          <p:grpSpPr>
            <a:xfrm>
              <a:off x="2997886" y="1290691"/>
              <a:ext cx="1054152" cy="943876"/>
              <a:chOff x="3040436" y="1290691"/>
              <a:chExt cx="1054152" cy="943876"/>
            </a:xfrm>
          </p:grpSpPr>
          <p:sp>
            <p:nvSpPr>
              <p:cNvPr id="1442" name="Google Shape;1442;p50"/>
              <p:cNvSpPr/>
              <p:nvPr/>
            </p:nvSpPr>
            <p:spPr>
              <a:xfrm>
                <a:off x="3040436" y="1678024"/>
                <a:ext cx="875831" cy="556543"/>
              </a:xfrm>
              <a:custGeom>
                <a:rect b="b" l="l" r="r" t="t"/>
                <a:pathLst>
                  <a:path extrusionOk="0" h="30483" w="47971">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0"/>
              <p:cNvSpPr/>
              <p:nvPr/>
            </p:nvSpPr>
            <p:spPr>
              <a:xfrm>
                <a:off x="3596140" y="1297775"/>
                <a:ext cx="469546" cy="683123"/>
              </a:xfrm>
              <a:custGeom>
                <a:rect b="b" l="l" r="r" t="t"/>
                <a:pathLst>
                  <a:path extrusionOk="0" h="37416" w="25718">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0"/>
              <p:cNvSpPr/>
              <p:nvPr/>
            </p:nvSpPr>
            <p:spPr>
              <a:xfrm>
                <a:off x="3044179" y="1304457"/>
                <a:ext cx="627474" cy="465110"/>
              </a:xfrm>
              <a:custGeom>
                <a:rect b="b" l="l" r="r" t="t"/>
                <a:pathLst>
                  <a:path extrusionOk="0" h="25475" w="34368">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0"/>
              <p:cNvSpPr/>
              <p:nvPr/>
            </p:nvSpPr>
            <p:spPr>
              <a:xfrm>
                <a:off x="3069009" y="1678024"/>
                <a:ext cx="875758" cy="542777"/>
              </a:xfrm>
              <a:custGeom>
                <a:rect b="b" l="l" r="r" t="t"/>
                <a:pathLst>
                  <a:path extrusionOk="0" h="29729" w="47967">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0"/>
              <p:cNvSpPr/>
              <p:nvPr/>
            </p:nvSpPr>
            <p:spPr>
              <a:xfrm>
                <a:off x="3094971" y="1707893"/>
                <a:ext cx="814412" cy="487475"/>
              </a:xfrm>
              <a:custGeom>
                <a:rect b="b" l="l" r="r" t="t"/>
                <a:pathLst>
                  <a:path extrusionOk="0" h="26700" w="44607">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0"/>
              <p:cNvSpPr/>
              <p:nvPr/>
            </p:nvSpPr>
            <p:spPr>
              <a:xfrm>
                <a:off x="3624658" y="1297775"/>
                <a:ext cx="469930" cy="669356"/>
              </a:xfrm>
              <a:custGeom>
                <a:rect b="b" l="l" r="r" t="t"/>
                <a:pathLst>
                  <a:path extrusionOk="0" h="36662" w="25739">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0"/>
              <p:cNvSpPr/>
              <p:nvPr/>
            </p:nvSpPr>
            <p:spPr>
              <a:xfrm>
                <a:off x="3656280" y="1332757"/>
                <a:ext cx="411926" cy="598207"/>
              </a:xfrm>
              <a:custGeom>
                <a:rect b="b" l="l" r="r" t="t"/>
                <a:pathLst>
                  <a:path extrusionOk="0" h="32765" w="22562">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0"/>
              <p:cNvSpPr/>
              <p:nvPr/>
            </p:nvSpPr>
            <p:spPr>
              <a:xfrm>
                <a:off x="3072697" y="1290691"/>
                <a:ext cx="627456" cy="465092"/>
              </a:xfrm>
              <a:custGeom>
                <a:rect b="b" l="l" r="r" t="t"/>
                <a:pathLst>
                  <a:path extrusionOk="0" h="25474" w="34367">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0"/>
              <p:cNvSpPr/>
              <p:nvPr/>
            </p:nvSpPr>
            <p:spPr>
              <a:xfrm>
                <a:off x="3101526" y="1316197"/>
                <a:ext cx="565563" cy="410885"/>
              </a:xfrm>
              <a:custGeom>
                <a:rect b="b" l="l" r="r" t="t"/>
                <a:pathLst>
                  <a:path extrusionOk="0" h="22505" w="30977">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54" name="Shape 1454"/>
        <p:cNvGrpSpPr/>
        <p:nvPr/>
      </p:nvGrpSpPr>
      <p:grpSpPr>
        <a:xfrm>
          <a:off x="0" y="0"/>
          <a:ext cx="0" cy="0"/>
          <a:chOff x="0" y="0"/>
          <a:chExt cx="0" cy="0"/>
        </a:xfrm>
      </p:grpSpPr>
      <p:sp>
        <p:nvSpPr>
          <p:cNvPr id="1455" name="Google Shape;1455;p51"/>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456" name="Google Shape;1456;p51"/>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457" name="Google Shape;1457;p51"/>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458" name="Google Shape;1458;p51"/>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459" name="Google Shape;1459;p51"/>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grpSp>
        <p:nvGrpSpPr>
          <p:cNvPr id="1460" name="Google Shape;1460;p51"/>
          <p:cNvGrpSpPr/>
          <p:nvPr/>
        </p:nvGrpSpPr>
        <p:grpSpPr>
          <a:xfrm>
            <a:off x="4286637" y="211674"/>
            <a:ext cx="4844588" cy="630607"/>
            <a:chOff x="6974992" y="1394136"/>
            <a:chExt cx="596881" cy="630607"/>
          </a:xfrm>
        </p:grpSpPr>
        <p:sp>
          <p:nvSpPr>
            <p:cNvPr id="1461" name="Google Shape;1461;p51"/>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1"/>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Staatliches"/>
                  <a:ea typeface="Staatliches"/>
                  <a:cs typeface="Staatliches"/>
                  <a:sym typeface="Staatliches"/>
                </a:rPr>
                <a:t>Loan Grades InAccurate For</a:t>
              </a:r>
              <a:r>
                <a:rPr lang="en" sz="2500">
                  <a:solidFill>
                    <a:schemeClr val="accent3"/>
                  </a:solidFill>
                  <a:latin typeface="Staatliches"/>
                  <a:ea typeface="Staatliches"/>
                  <a:cs typeface="Staatliches"/>
                  <a:sym typeface="Staatliches"/>
                </a:rPr>
                <a:t>...</a:t>
              </a:r>
              <a:endParaRPr sz="2500">
                <a:solidFill>
                  <a:schemeClr val="accent3"/>
                </a:solidFill>
                <a:latin typeface="Staatliches"/>
                <a:ea typeface="Staatliches"/>
                <a:cs typeface="Staatliches"/>
                <a:sym typeface="Staatliches"/>
              </a:endParaRPr>
            </a:p>
          </p:txBody>
        </p:sp>
      </p:grpSp>
      <p:sp>
        <p:nvSpPr>
          <p:cNvPr id="1463" name="Google Shape;1463;p51"/>
          <p:cNvSpPr/>
          <p:nvPr/>
        </p:nvSpPr>
        <p:spPr>
          <a:xfrm>
            <a:off x="796299" y="1408000"/>
            <a:ext cx="1937393" cy="1458348"/>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51"/>
          <p:cNvGrpSpPr/>
          <p:nvPr/>
        </p:nvGrpSpPr>
        <p:grpSpPr>
          <a:xfrm>
            <a:off x="3666791" y="1316777"/>
            <a:ext cx="1786846" cy="1530590"/>
            <a:chOff x="3231450" y="1518325"/>
            <a:chExt cx="368825" cy="368125"/>
          </a:xfrm>
        </p:grpSpPr>
        <p:sp>
          <p:nvSpPr>
            <p:cNvPr id="1465" name="Google Shape;1465;p51"/>
            <p:cNvSpPr/>
            <p:nvPr/>
          </p:nvSpPr>
          <p:spPr>
            <a:xfrm>
              <a:off x="3276925" y="1649400"/>
              <a:ext cx="323350" cy="237050"/>
            </a:xfrm>
            <a:custGeom>
              <a:rect b="b" l="l" r="r" t="t"/>
              <a:pathLst>
                <a:path extrusionOk="0" h="9482" w="12934">
                  <a:moveTo>
                    <a:pt x="10906" y="0"/>
                  </a:moveTo>
                  <a:cubicBezTo>
                    <a:pt x="10795" y="0"/>
                    <a:pt x="10684" y="73"/>
                    <a:pt x="10684" y="220"/>
                  </a:cubicBezTo>
                  <a:lnTo>
                    <a:pt x="10684" y="929"/>
                  </a:lnTo>
                  <a:cubicBezTo>
                    <a:pt x="10684" y="957"/>
                    <a:pt x="10694" y="985"/>
                    <a:pt x="10713" y="1023"/>
                  </a:cubicBezTo>
                  <a:cubicBezTo>
                    <a:pt x="10864" y="1345"/>
                    <a:pt x="10987" y="1675"/>
                    <a:pt x="11081" y="2025"/>
                  </a:cubicBezTo>
                  <a:lnTo>
                    <a:pt x="11081" y="2809"/>
                  </a:lnTo>
                  <a:cubicBezTo>
                    <a:pt x="11081" y="2956"/>
                    <a:pt x="11190" y="3029"/>
                    <a:pt x="11299" y="3029"/>
                  </a:cubicBezTo>
                  <a:cubicBezTo>
                    <a:pt x="11407" y="3029"/>
                    <a:pt x="11516" y="2956"/>
                    <a:pt x="11516" y="2809"/>
                  </a:cubicBezTo>
                  <a:lnTo>
                    <a:pt x="11516" y="2214"/>
                  </a:lnTo>
                  <a:lnTo>
                    <a:pt x="12489" y="2214"/>
                  </a:lnTo>
                  <a:lnTo>
                    <a:pt x="12489" y="4992"/>
                  </a:lnTo>
                  <a:lnTo>
                    <a:pt x="11431" y="4992"/>
                  </a:lnTo>
                  <a:lnTo>
                    <a:pt x="11431" y="4303"/>
                  </a:lnTo>
                  <a:cubicBezTo>
                    <a:pt x="11431" y="4156"/>
                    <a:pt x="11322" y="4083"/>
                    <a:pt x="11214" y="4083"/>
                  </a:cubicBezTo>
                  <a:cubicBezTo>
                    <a:pt x="11105" y="4083"/>
                    <a:pt x="10996" y="4156"/>
                    <a:pt x="10996" y="4303"/>
                  </a:cubicBezTo>
                  <a:lnTo>
                    <a:pt x="10996" y="5181"/>
                  </a:lnTo>
                  <a:cubicBezTo>
                    <a:pt x="10798" y="5777"/>
                    <a:pt x="10514" y="6334"/>
                    <a:pt x="10136" y="6835"/>
                  </a:cubicBezTo>
                  <a:cubicBezTo>
                    <a:pt x="10108" y="6873"/>
                    <a:pt x="10089" y="6911"/>
                    <a:pt x="10089" y="6968"/>
                  </a:cubicBezTo>
                  <a:lnTo>
                    <a:pt x="10089" y="9047"/>
                  </a:lnTo>
                  <a:lnTo>
                    <a:pt x="7991" y="9047"/>
                  </a:lnTo>
                  <a:lnTo>
                    <a:pt x="7991" y="7478"/>
                  </a:lnTo>
                  <a:cubicBezTo>
                    <a:pt x="7991" y="7354"/>
                    <a:pt x="7889" y="7255"/>
                    <a:pt x="7774" y="7255"/>
                  </a:cubicBezTo>
                  <a:cubicBezTo>
                    <a:pt x="7749" y="7255"/>
                    <a:pt x="7723" y="7260"/>
                    <a:pt x="7698" y="7270"/>
                  </a:cubicBezTo>
                  <a:lnTo>
                    <a:pt x="7641" y="7289"/>
                  </a:lnTo>
                  <a:cubicBezTo>
                    <a:pt x="6989" y="7536"/>
                    <a:pt x="6302" y="7659"/>
                    <a:pt x="5615" y="7659"/>
                  </a:cubicBezTo>
                  <a:cubicBezTo>
                    <a:pt x="4908" y="7659"/>
                    <a:pt x="4201" y="7529"/>
                    <a:pt x="3530" y="7270"/>
                  </a:cubicBezTo>
                  <a:cubicBezTo>
                    <a:pt x="3504" y="7259"/>
                    <a:pt x="3477" y="7254"/>
                    <a:pt x="3450" y="7254"/>
                  </a:cubicBezTo>
                  <a:cubicBezTo>
                    <a:pt x="3337" y="7254"/>
                    <a:pt x="3237" y="7348"/>
                    <a:pt x="3237" y="7478"/>
                  </a:cubicBezTo>
                  <a:lnTo>
                    <a:pt x="3237" y="9047"/>
                  </a:lnTo>
                  <a:lnTo>
                    <a:pt x="1130" y="9047"/>
                  </a:lnTo>
                  <a:lnTo>
                    <a:pt x="1130" y="6968"/>
                  </a:lnTo>
                  <a:cubicBezTo>
                    <a:pt x="1130" y="6920"/>
                    <a:pt x="1120" y="6873"/>
                    <a:pt x="1092" y="6835"/>
                  </a:cubicBezTo>
                  <a:cubicBezTo>
                    <a:pt x="846" y="6514"/>
                    <a:pt x="648" y="6174"/>
                    <a:pt x="478" y="5805"/>
                  </a:cubicBezTo>
                  <a:cubicBezTo>
                    <a:pt x="435" y="5714"/>
                    <a:pt x="360" y="5675"/>
                    <a:pt x="284" y="5675"/>
                  </a:cubicBezTo>
                  <a:cubicBezTo>
                    <a:pt x="142" y="5675"/>
                    <a:pt x="0" y="5812"/>
                    <a:pt x="81" y="5985"/>
                  </a:cubicBezTo>
                  <a:cubicBezTo>
                    <a:pt x="251" y="6353"/>
                    <a:pt x="459" y="6712"/>
                    <a:pt x="695" y="7034"/>
                  </a:cubicBezTo>
                  <a:lnTo>
                    <a:pt x="695" y="9264"/>
                  </a:lnTo>
                  <a:cubicBezTo>
                    <a:pt x="695" y="9387"/>
                    <a:pt x="790" y="9482"/>
                    <a:pt x="912" y="9482"/>
                  </a:cubicBezTo>
                  <a:lnTo>
                    <a:pt x="3455" y="9482"/>
                  </a:lnTo>
                  <a:cubicBezTo>
                    <a:pt x="3577" y="9482"/>
                    <a:pt x="3672" y="9387"/>
                    <a:pt x="3672" y="9264"/>
                  </a:cubicBezTo>
                  <a:lnTo>
                    <a:pt x="3672" y="7790"/>
                  </a:lnTo>
                  <a:cubicBezTo>
                    <a:pt x="4300" y="7993"/>
                    <a:pt x="4955" y="8095"/>
                    <a:pt x="5611" y="8095"/>
                  </a:cubicBezTo>
                  <a:cubicBezTo>
                    <a:pt x="6266" y="8095"/>
                    <a:pt x="6923" y="7993"/>
                    <a:pt x="7556" y="7790"/>
                  </a:cubicBezTo>
                  <a:lnTo>
                    <a:pt x="7556" y="9264"/>
                  </a:lnTo>
                  <a:cubicBezTo>
                    <a:pt x="7556" y="9387"/>
                    <a:pt x="7651" y="9482"/>
                    <a:pt x="7774" y="9482"/>
                  </a:cubicBezTo>
                  <a:lnTo>
                    <a:pt x="10316" y="9482"/>
                  </a:lnTo>
                  <a:cubicBezTo>
                    <a:pt x="10439" y="9482"/>
                    <a:pt x="10533" y="9387"/>
                    <a:pt x="10533" y="9264"/>
                  </a:cubicBezTo>
                  <a:lnTo>
                    <a:pt x="10533" y="7034"/>
                  </a:lnTo>
                  <a:cubicBezTo>
                    <a:pt x="10892" y="6542"/>
                    <a:pt x="11176" y="6004"/>
                    <a:pt x="11374" y="5427"/>
                  </a:cubicBezTo>
                  <a:lnTo>
                    <a:pt x="12707" y="5427"/>
                  </a:lnTo>
                  <a:cubicBezTo>
                    <a:pt x="12830" y="5427"/>
                    <a:pt x="12924" y="5333"/>
                    <a:pt x="12934" y="5210"/>
                  </a:cubicBezTo>
                  <a:lnTo>
                    <a:pt x="12934" y="1997"/>
                  </a:lnTo>
                  <a:cubicBezTo>
                    <a:pt x="12934" y="1879"/>
                    <a:pt x="12838" y="1779"/>
                    <a:pt x="12722" y="1779"/>
                  </a:cubicBezTo>
                  <a:cubicBezTo>
                    <a:pt x="12717" y="1779"/>
                    <a:pt x="12712" y="1779"/>
                    <a:pt x="12707" y="1779"/>
                  </a:cubicBezTo>
                  <a:lnTo>
                    <a:pt x="11459" y="1779"/>
                  </a:lnTo>
                  <a:cubicBezTo>
                    <a:pt x="11374" y="1467"/>
                    <a:pt x="11261" y="1165"/>
                    <a:pt x="11129" y="881"/>
                  </a:cubicBezTo>
                  <a:lnTo>
                    <a:pt x="11129" y="220"/>
                  </a:lnTo>
                  <a:cubicBezTo>
                    <a:pt x="11129" y="73"/>
                    <a:pt x="11017" y="0"/>
                    <a:pt x="109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1"/>
            <p:cNvSpPr/>
            <p:nvPr/>
          </p:nvSpPr>
          <p:spPr>
            <a:xfrm>
              <a:off x="3231450" y="1590950"/>
              <a:ext cx="323700" cy="191950"/>
            </a:xfrm>
            <a:custGeom>
              <a:rect b="b" l="l" r="r" t="t"/>
              <a:pathLst>
                <a:path extrusionOk="0" h="7678" w="12948">
                  <a:moveTo>
                    <a:pt x="7717" y="0"/>
                  </a:moveTo>
                  <a:cubicBezTo>
                    <a:pt x="5715" y="0"/>
                    <a:pt x="3751" y="926"/>
                    <a:pt x="2486" y="2643"/>
                  </a:cubicBezTo>
                  <a:cubicBezTo>
                    <a:pt x="2297" y="2889"/>
                    <a:pt x="2127" y="3163"/>
                    <a:pt x="1975" y="3437"/>
                  </a:cubicBezTo>
                  <a:cubicBezTo>
                    <a:pt x="1682" y="3957"/>
                    <a:pt x="1484" y="4524"/>
                    <a:pt x="1380" y="5119"/>
                  </a:cubicBezTo>
                  <a:cubicBezTo>
                    <a:pt x="1328" y="5124"/>
                    <a:pt x="1264" y="5129"/>
                    <a:pt x="1195" y="5129"/>
                  </a:cubicBezTo>
                  <a:cubicBezTo>
                    <a:pt x="1024" y="5129"/>
                    <a:pt x="819" y="5101"/>
                    <a:pt x="671" y="4987"/>
                  </a:cubicBezTo>
                  <a:cubicBezTo>
                    <a:pt x="520" y="4864"/>
                    <a:pt x="444" y="4665"/>
                    <a:pt x="444" y="4382"/>
                  </a:cubicBezTo>
                  <a:cubicBezTo>
                    <a:pt x="444" y="4235"/>
                    <a:pt x="333" y="4162"/>
                    <a:pt x="222" y="4162"/>
                  </a:cubicBezTo>
                  <a:cubicBezTo>
                    <a:pt x="111" y="4162"/>
                    <a:pt x="0" y="4235"/>
                    <a:pt x="0" y="4382"/>
                  </a:cubicBezTo>
                  <a:cubicBezTo>
                    <a:pt x="0" y="4807"/>
                    <a:pt x="132" y="5119"/>
                    <a:pt x="397" y="5327"/>
                  </a:cubicBezTo>
                  <a:cubicBezTo>
                    <a:pt x="621" y="5480"/>
                    <a:pt x="888" y="5564"/>
                    <a:pt x="1158" y="5564"/>
                  </a:cubicBezTo>
                  <a:cubicBezTo>
                    <a:pt x="1172" y="5564"/>
                    <a:pt x="1186" y="5564"/>
                    <a:pt x="1200" y="5563"/>
                  </a:cubicBezTo>
                  <a:lnTo>
                    <a:pt x="1333" y="5563"/>
                  </a:lnTo>
                  <a:cubicBezTo>
                    <a:pt x="1314" y="5781"/>
                    <a:pt x="1304" y="6007"/>
                    <a:pt x="1323" y="6225"/>
                  </a:cubicBezTo>
                  <a:cubicBezTo>
                    <a:pt x="1342" y="6678"/>
                    <a:pt x="1437" y="7123"/>
                    <a:pt x="1607" y="7538"/>
                  </a:cubicBezTo>
                  <a:cubicBezTo>
                    <a:pt x="1648" y="7637"/>
                    <a:pt x="1725" y="7678"/>
                    <a:pt x="1802" y="7678"/>
                  </a:cubicBezTo>
                  <a:cubicBezTo>
                    <a:pt x="1941" y="7678"/>
                    <a:pt x="2080" y="7547"/>
                    <a:pt x="2013" y="7378"/>
                  </a:cubicBezTo>
                  <a:cubicBezTo>
                    <a:pt x="1862" y="7000"/>
                    <a:pt x="1777" y="6603"/>
                    <a:pt x="1758" y="6196"/>
                  </a:cubicBezTo>
                  <a:cubicBezTo>
                    <a:pt x="1711" y="5299"/>
                    <a:pt x="1919" y="4420"/>
                    <a:pt x="2363" y="3645"/>
                  </a:cubicBezTo>
                  <a:cubicBezTo>
                    <a:pt x="2505" y="3380"/>
                    <a:pt x="2665" y="3134"/>
                    <a:pt x="2835" y="2889"/>
                  </a:cubicBezTo>
                  <a:cubicBezTo>
                    <a:pt x="4020" y="1295"/>
                    <a:pt x="5851" y="436"/>
                    <a:pt x="7716" y="436"/>
                  </a:cubicBezTo>
                  <a:cubicBezTo>
                    <a:pt x="8782" y="436"/>
                    <a:pt x="9858" y="717"/>
                    <a:pt x="10831" y="1301"/>
                  </a:cubicBezTo>
                  <a:cubicBezTo>
                    <a:pt x="10878" y="1329"/>
                    <a:pt x="10916" y="1358"/>
                    <a:pt x="10963" y="1386"/>
                  </a:cubicBezTo>
                  <a:cubicBezTo>
                    <a:pt x="11001" y="1417"/>
                    <a:pt x="11050" y="1432"/>
                    <a:pt x="11097" y="1432"/>
                  </a:cubicBezTo>
                  <a:cubicBezTo>
                    <a:pt x="11167" y="1432"/>
                    <a:pt x="11236" y="1400"/>
                    <a:pt x="11275" y="1339"/>
                  </a:cubicBezTo>
                  <a:cubicBezTo>
                    <a:pt x="11530" y="961"/>
                    <a:pt x="11955" y="743"/>
                    <a:pt x="12409" y="734"/>
                  </a:cubicBezTo>
                  <a:lnTo>
                    <a:pt x="12503" y="734"/>
                  </a:lnTo>
                  <a:lnTo>
                    <a:pt x="12503" y="1821"/>
                  </a:lnTo>
                  <a:cubicBezTo>
                    <a:pt x="12503" y="1967"/>
                    <a:pt x="12614" y="2040"/>
                    <a:pt x="12725" y="2040"/>
                  </a:cubicBezTo>
                  <a:cubicBezTo>
                    <a:pt x="12836" y="2040"/>
                    <a:pt x="12948" y="1967"/>
                    <a:pt x="12948" y="1821"/>
                  </a:cubicBezTo>
                  <a:lnTo>
                    <a:pt x="12948" y="526"/>
                  </a:lnTo>
                  <a:cubicBezTo>
                    <a:pt x="12948" y="403"/>
                    <a:pt x="12844" y="299"/>
                    <a:pt x="12721" y="299"/>
                  </a:cubicBezTo>
                  <a:lnTo>
                    <a:pt x="12409" y="299"/>
                  </a:lnTo>
                  <a:cubicBezTo>
                    <a:pt x="11889" y="299"/>
                    <a:pt x="11388" y="526"/>
                    <a:pt x="11048" y="923"/>
                  </a:cubicBezTo>
                  <a:cubicBezTo>
                    <a:pt x="10006" y="299"/>
                    <a:pt x="8856" y="0"/>
                    <a:pt x="7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1"/>
            <p:cNvSpPr/>
            <p:nvPr/>
          </p:nvSpPr>
          <p:spPr>
            <a:xfrm>
              <a:off x="3500075" y="1685375"/>
              <a:ext cx="34750" cy="56725"/>
            </a:xfrm>
            <a:custGeom>
              <a:rect b="b" l="l" r="r" t="t"/>
              <a:pathLst>
                <a:path extrusionOk="0" h="2269" w="1390">
                  <a:moveTo>
                    <a:pt x="695" y="439"/>
                  </a:moveTo>
                  <a:cubicBezTo>
                    <a:pt x="816" y="439"/>
                    <a:pt x="936" y="520"/>
                    <a:pt x="936" y="680"/>
                  </a:cubicBezTo>
                  <a:lnTo>
                    <a:pt x="936" y="1559"/>
                  </a:lnTo>
                  <a:cubicBezTo>
                    <a:pt x="936" y="1720"/>
                    <a:pt x="816" y="1800"/>
                    <a:pt x="695" y="1800"/>
                  </a:cubicBezTo>
                  <a:cubicBezTo>
                    <a:pt x="575" y="1800"/>
                    <a:pt x="454" y="1720"/>
                    <a:pt x="454" y="1559"/>
                  </a:cubicBezTo>
                  <a:lnTo>
                    <a:pt x="454" y="680"/>
                  </a:lnTo>
                  <a:cubicBezTo>
                    <a:pt x="454" y="520"/>
                    <a:pt x="575" y="439"/>
                    <a:pt x="695" y="439"/>
                  </a:cubicBezTo>
                  <a:close/>
                  <a:moveTo>
                    <a:pt x="700" y="0"/>
                  </a:moveTo>
                  <a:cubicBezTo>
                    <a:pt x="322" y="0"/>
                    <a:pt x="19" y="302"/>
                    <a:pt x="19" y="680"/>
                  </a:cubicBezTo>
                  <a:lnTo>
                    <a:pt x="19" y="1559"/>
                  </a:lnTo>
                  <a:cubicBezTo>
                    <a:pt x="1" y="1947"/>
                    <a:pt x="312" y="2268"/>
                    <a:pt x="690" y="2268"/>
                  </a:cubicBezTo>
                  <a:cubicBezTo>
                    <a:pt x="1078" y="2268"/>
                    <a:pt x="1390" y="1947"/>
                    <a:pt x="1371" y="1559"/>
                  </a:cubicBezTo>
                  <a:lnTo>
                    <a:pt x="1371" y="680"/>
                  </a:lnTo>
                  <a:cubicBezTo>
                    <a:pt x="1371" y="302"/>
                    <a:pt x="1068" y="0"/>
                    <a:pt x="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1"/>
            <p:cNvSpPr/>
            <p:nvPr/>
          </p:nvSpPr>
          <p:spPr>
            <a:xfrm>
              <a:off x="3341075" y="1518325"/>
              <a:ext cx="127375" cy="79875"/>
            </a:xfrm>
            <a:custGeom>
              <a:rect b="b" l="l" r="r" t="t"/>
              <a:pathLst>
                <a:path extrusionOk="0" h="3195" w="5095">
                  <a:moveTo>
                    <a:pt x="2656" y="0"/>
                  </a:moveTo>
                  <a:cubicBezTo>
                    <a:pt x="1078" y="0"/>
                    <a:pt x="0" y="1588"/>
                    <a:pt x="577" y="3053"/>
                  </a:cubicBezTo>
                  <a:cubicBezTo>
                    <a:pt x="615" y="3153"/>
                    <a:pt x="694" y="3195"/>
                    <a:pt x="774" y="3195"/>
                  </a:cubicBezTo>
                  <a:cubicBezTo>
                    <a:pt x="913" y="3195"/>
                    <a:pt x="1055" y="3067"/>
                    <a:pt x="983" y="2892"/>
                  </a:cubicBezTo>
                  <a:cubicBezTo>
                    <a:pt x="548" y="1787"/>
                    <a:pt x="1286" y="567"/>
                    <a:pt x="2467" y="445"/>
                  </a:cubicBezTo>
                  <a:cubicBezTo>
                    <a:pt x="2531" y="438"/>
                    <a:pt x="2594" y="435"/>
                    <a:pt x="2657" y="435"/>
                  </a:cubicBezTo>
                  <a:cubicBezTo>
                    <a:pt x="3758" y="435"/>
                    <a:pt x="4611" y="1434"/>
                    <a:pt x="4423" y="2543"/>
                  </a:cubicBezTo>
                  <a:cubicBezTo>
                    <a:pt x="4396" y="2703"/>
                    <a:pt x="4521" y="2797"/>
                    <a:pt x="4644" y="2797"/>
                  </a:cubicBezTo>
                  <a:cubicBezTo>
                    <a:pt x="4739" y="2797"/>
                    <a:pt x="4833" y="2741"/>
                    <a:pt x="4858" y="2618"/>
                  </a:cubicBezTo>
                  <a:cubicBezTo>
                    <a:pt x="5094" y="1248"/>
                    <a:pt x="4036" y="0"/>
                    <a:pt x="26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3487325" y="1743475"/>
              <a:ext cx="37100" cy="59800"/>
            </a:xfrm>
            <a:custGeom>
              <a:rect b="b" l="l" r="r" t="t"/>
              <a:pathLst>
                <a:path extrusionOk="0" h="2392" w="1484">
                  <a:moveTo>
                    <a:pt x="293" y="1"/>
                  </a:moveTo>
                  <a:cubicBezTo>
                    <a:pt x="0" y="1"/>
                    <a:pt x="0" y="445"/>
                    <a:pt x="293" y="445"/>
                  </a:cubicBezTo>
                  <a:cubicBezTo>
                    <a:pt x="709" y="445"/>
                    <a:pt x="1040" y="776"/>
                    <a:pt x="1040" y="1201"/>
                  </a:cubicBezTo>
                  <a:cubicBezTo>
                    <a:pt x="1040" y="1617"/>
                    <a:pt x="709" y="1948"/>
                    <a:pt x="293" y="1948"/>
                  </a:cubicBezTo>
                  <a:cubicBezTo>
                    <a:pt x="0" y="1948"/>
                    <a:pt x="0" y="2392"/>
                    <a:pt x="293" y="2392"/>
                  </a:cubicBezTo>
                  <a:cubicBezTo>
                    <a:pt x="945" y="2392"/>
                    <a:pt x="1484" y="1853"/>
                    <a:pt x="1484" y="1201"/>
                  </a:cubicBezTo>
                  <a:cubicBezTo>
                    <a:pt x="1484" y="540"/>
                    <a:pt x="945" y="10"/>
                    <a:pt x="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51"/>
          <p:cNvGrpSpPr/>
          <p:nvPr/>
        </p:nvGrpSpPr>
        <p:grpSpPr>
          <a:xfrm>
            <a:off x="6834425" y="1423646"/>
            <a:ext cx="1351020" cy="1463473"/>
            <a:chOff x="1768821" y="3361108"/>
            <a:chExt cx="278739" cy="339073"/>
          </a:xfrm>
        </p:grpSpPr>
        <p:sp>
          <p:nvSpPr>
            <p:cNvPr id="1471" name="Google Shape;1471;p51"/>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1"/>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1"/>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1"/>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1"/>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2" name="Google Shape;1482;p51"/>
          <p:cNvGrpSpPr/>
          <p:nvPr/>
        </p:nvGrpSpPr>
        <p:grpSpPr>
          <a:xfrm>
            <a:off x="697809" y="3011246"/>
            <a:ext cx="2161666" cy="630607"/>
            <a:chOff x="6974992" y="1394136"/>
            <a:chExt cx="596881" cy="630607"/>
          </a:xfrm>
        </p:grpSpPr>
        <p:sp>
          <p:nvSpPr>
            <p:cNvPr id="1483" name="Google Shape;1483;p51"/>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4" name="Google Shape;1484;p51"/>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Staatliches"/>
                  <a:ea typeface="Staatliches"/>
                  <a:cs typeface="Staatliches"/>
                  <a:sym typeface="Staatliches"/>
                </a:rPr>
                <a:t>Education</a:t>
              </a:r>
              <a:endParaRPr sz="2500">
                <a:solidFill>
                  <a:schemeClr val="accent3"/>
                </a:solidFill>
                <a:latin typeface="Staatliches"/>
                <a:ea typeface="Staatliches"/>
                <a:cs typeface="Staatliches"/>
                <a:sym typeface="Staatliches"/>
              </a:endParaRPr>
            </a:p>
          </p:txBody>
        </p:sp>
      </p:grpSp>
      <p:grpSp>
        <p:nvGrpSpPr>
          <p:cNvPr id="1485" name="Google Shape;1485;p51"/>
          <p:cNvGrpSpPr/>
          <p:nvPr/>
        </p:nvGrpSpPr>
        <p:grpSpPr>
          <a:xfrm>
            <a:off x="3385919" y="3011241"/>
            <a:ext cx="2252690" cy="630607"/>
            <a:chOff x="6974992" y="1394136"/>
            <a:chExt cx="596881" cy="630607"/>
          </a:xfrm>
        </p:grpSpPr>
        <p:sp>
          <p:nvSpPr>
            <p:cNvPr id="1486" name="Google Shape;1486;p51"/>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7" name="Google Shape;1487;p51"/>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Staatliches"/>
                  <a:ea typeface="Staatliches"/>
                  <a:cs typeface="Staatliches"/>
                  <a:sym typeface="Staatliches"/>
                </a:rPr>
                <a:t>Small Business</a:t>
              </a:r>
              <a:endParaRPr sz="2500">
                <a:solidFill>
                  <a:schemeClr val="accent3"/>
                </a:solidFill>
                <a:latin typeface="Staatliches"/>
                <a:ea typeface="Staatliches"/>
                <a:cs typeface="Staatliches"/>
                <a:sym typeface="Staatliches"/>
              </a:endParaRPr>
            </a:p>
          </p:txBody>
        </p:sp>
      </p:grpSp>
      <p:grpSp>
        <p:nvGrpSpPr>
          <p:cNvPr id="1488" name="Google Shape;1488;p51"/>
          <p:cNvGrpSpPr/>
          <p:nvPr/>
        </p:nvGrpSpPr>
        <p:grpSpPr>
          <a:xfrm>
            <a:off x="6205792" y="3011231"/>
            <a:ext cx="2455988" cy="630607"/>
            <a:chOff x="6974992" y="1394136"/>
            <a:chExt cx="596881" cy="630607"/>
          </a:xfrm>
        </p:grpSpPr>
        <p:sp>
          <p:nvSpPr>
            <p:cNvPr id="1489" name="Google Shape;1489;p51"/>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0" name="Google Shape;1490;p51"/>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accent3"/>
                  </a:solidFill>
                  <a:latin typeface="Staatliches"/>
                  <a:ea typeface="Staatliches"/>
                  <a:cs typeface="Staatliches"/>
                  <a:sym typeface="Staatliches"/>
                </a:rPr>
                <a:t>Renewable Energy</a:t>
              </a:r>
              <a:endParaRPr sz="2500">
                <a:solidFill>
                  <a:schemeClr val="accent3"/>
                </a:solidFill>
                <a:latin typeface="Staatliches"/>
                <a:ea typeface="Staatliches"/>
                <a:cs typeface="Staatliches"/>
                <a:sym typeface="Staatliche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94" name="Shape 1494"/>
        <p:cNvGrpSpPr/>
        <p:nvPr/>
      </p:nvGrpSpPr>
      <p:grpSpPr>
        <a:xfrm>
          <a:off x="0" y="0"/>
          <a:ext cx="0" cy="0"/>
          <a:chOff x="0" y="0"/>
          <a:chExt cx="0" cy="0"/>
        </a:xfrm>
      </p:grpSpPr>
      <p:pic>
        <p:nvPicPr>
          <p:cNvPr id="1495" name="Google Shape;1495;p52"/>
          <p:cNvPicPr preferRelativeResize="0"/>
          <p:nvPr/>
        </p:nvPicPr>
        <p:blipFill>
          <a:blip r:embed="rId3">
            <a:alphaModFix/>
          </a:blip>
          <a:stretch>
            <a:fillRect/>
          </a:stretch>
        </p:blipFill>
        <p:spPr>
          <a:xfrm>
            <a:off x="152400" y="164375"/>
            <a:ext cx="7081674" cy="5058325"/>
          </a:xfrm>
          <a:prstGeom prst="rect">
            <a:avLst/>
          </a:prstGeom>
          <a:noFill/>
          <a:ln>
            <a:noFill/>
          </a:ln>
        </p:spPr>
      </p:pic>
      <p:sp>
        <p:nvSpPr>
          <p:cNvPr id="1496" name="Google Shape;1496;p52"/>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497" name="Google Shape;1497;p52"/>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498" name="Google Shape;1498;p52"/>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499" name="Google Shape;1499;p52"/>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00" name="Google Shape;1500;p52"/>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grpSp>
        <p:nvGrpSpPr>
          <p:cNvPr id="1501" name="Google Shape;1501;p52"/>
          <p:cNvGrpSpPr/>
          <p:nvPr/>
        </p:nvGrpSpPr>
        <p:grpSpPr>
          <a:xfrm>
            <a:off x="4286637" y="211674"/>
            <a:ext cx="4844588" cy="630607"/>
            <a:chOff x="6974992" y="1394136"/>
            <a:chExt cx="596881" cy="630607"/>
          </a:xfrm>
        </p:grpSpPr>
        <p:sp>
          <p:nvSpPr>
            <p:cNvPr id="1502" name="Google Shape;1502;p52"/>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2"/>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chemeClr val="accent3"/>
                  </a:solidFill>
                  <a:latin typeface="Staatliches"/>
                  <a:ea typeface="Staatliches"/>
                  <a:cs typeface="Staatliches"/>
                  <a:sym typeface="Staatliches"/>
                </a:rPr>
                <a:t>Some States PERFORM Worse Than Others</a:t>
              </a:r>
              <a:endParaRPr sz="2300">
                <a:solidFill>
                  <a:schemeClr val="accent3"/>
                </a:solidFill>
                <a:latin typeface="Staatliches"/>
                <a:ea typeface="Staatliches"/>
                <a:cs typeface="Staatliches"/>
                <a:sym typeface="Staatliche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26"/>
          <p:cNvSpPr/>
          <p:nvPr/>
        </p:nvSpPr>
        <p:spPr>
          <a:xfrm>
            <a:off x="6702677" y="1345450"/>
            <a:ext cx="730500" cy="7488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6702677" y="3188501"/>
            <a:ext cx="730500" cy="7488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576500" y="3188501"/>
            <a:ext cx="730500" cy="7488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576500" y="1345450"/>
            <a:ext cx="730500" cy="7488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7" name="Google Shape;497;p26"/>
          <p:cNvSpPr txBox="1"/>
          <p:nvPr>
            <p:ph idx="4294967295" type="ctrTitle"/>
          </p:nvPr>
        </p:nvSpPr>
        <p:spPr>
          <a:xfrm>
            <a:off x="3662203" y="1481297"/>
            <a:ext cx="28887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01. </a:t>
            </a:r>
            <a:endParaRPr sz="2400"/>
          </a:p>
          <a:p>
            <a:pPr indent="0" lvl="0" marL="0" rtl="0" algn="l">
              <a:spcBef>
                <a:spcPts val="0"/>
              </a:spcBef>
              <a:spcAft>
                <a:spcPts val="0"/>
              </a:spcAft>
              <a:buNone/>
            </a:pPr>
            <a:r>
              <a:rPr lang="en" sz="2400"/>
              <a:t>Data exploration</a:t>
            </a:r>
            <a:endParaRPr sz="2400"/>
          </a:p>
        </p:txBody>
      </p:sp>
      <p:sp>
        <p:nvSpPr>
          <p:cNvPr id="498" name="Google Shape;498;p26"/>
          <p:cNvSpPr txBox="1"/>
          <p:nvPr>
            <p:ph idx="4294967295" type="ctrTitle"/>
          </p:nvPr>
        </p:nvSpPr>
        <p:spPr>
          <a:xfrm>
            <a:off x="3662203" y="3320675"/>
            <a:ext cx="20193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02. METHODOLOGY</a:t>
            </a:r>
            <a:endParaRPr sz="2400"/>
          </a:p>
        </p:txBody>
      </p:sp>
      <p:sp>
        <p:nvSpPr>
          <p:cNvPr id="499" name="Google Shape;499;p26"/>
          <p:cNvSpPr txBox="1"/>
          <p:nvPr>
            <p:ph idx="4294967295" type="ctrTitle"/>
          </p:nvPr>
        </p:nvSpPr>
        <p:spPr>
          <a:xfrm>
            <a:off x="6766526" y="1472616"/>
            <a:ext cx="25911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03.</a:t>
            </a:r>
            <a:br>
              <a:rPr lang="en" sz="2400"/>
            </a:br>
            <a:r>
              <a:rPr lang="en" sz="2400"/>
              <a:t>Risk ANALYSIS</a:t>
            </a:r>
            <a:endParaRPr sz="2400"/>
          </a:p>
        </p:txBody>
      </p:sp>
      <p:sp>
        <p:nvSpPr>
          <p:cNvPr id="500" name="Google Shape;500;p26"/>
          <p:cNvSpPr txBox="1"/>
          <p:nvPr>
            <p:ph idx="4294967295" type="ctrTitle"/>
          </p:nvPr>
        </p:nvSpPr>
        <p:spPr>
          <a:xfrm>
            <a:off x="6766526" y="3320675"/>
            <a:ext cx="2284500" cy="3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04. </a:t>
            </a:r>
            <a:endParaRPr sz="2400"/>
          </a:p>
          <a:p>
            <a:pPr indent="0" lvl="0" marL="0" rtl="0" algn="l">
              <a:spcBef>
                <a:spcPts val="0"/>
              </a:spcBef>
              <a:spcAft>
                <a:spcPts val="0"/>
              </a:spcAft>
              <a:buNone/>
            </a:pPr>
            <a:r>
              <a:rPr lang="en" sz="2400"/>
              <a:t>Key Takeaways</a:t>
            </a:r>
            <a:endParaRPr sz="2400"/>
          </a:p>
        </p:txBody>
      </p:sp>
      <p:grpSp>
        <p:nvGrpSpPr>
          <p:cNvPr id="501" name="Google Shape;501;p26"/>
          <p:cNvGrpSpPr/>
          <p:nvPr/>
        </p:nvGrpSpPr>
        <p:grpSpPr>
          <a:xfrm>
            <a:off x="0" y="982900"/>
            <a:ext cx="4600713" cy="3725949"/>
            <a:chOff x="0" y="982900"/>
            <a:chExt cx="4600713" cy="3725949"/>
          </a:xfrm>
        </p:grpSpPr>
        <p:grpSp>
          <p:nvGrpSpPr>
            <p:cNvPr id="502" name="Google Shape;502;p26"/>
            <p:cNvGrpSpPr/>
            <p:nvPr/>
          </p:nvGrpSpPr>
          <p:grpSpPr>
            <a:xfrm>
              <a:off x="411575" y="982900"/>
              <a:ext cx="2214990" cy="3181003"/>
              <a:chOff x="624596" y="982906"/>
              <a:chExt cx="2001980" cy="3181003"/>
            </a:xfrm>
          </p:grpSpPr>
          <p:sp>
            <p:nvSpPr>
              <p:cNvPr id="503" name="Google Shape;503;p26"/>
              <p:cNvSpPr/>
              <p:nvPr/>
            </p:nvSpPr>
            <p:spPr>
              <a:xfrm>
                <a:off x="692176" y="1142009"/>
                <a:ext cx="1934400" cy="3021900"/>
              </a:xfrm>
              <a:prstGeom prst="roundRect">
                <a:avLst>
                  <a:gd fmla="val 4313"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6"/>
            <p:cNvGrpSpPr/>
            <p:nvPr/>
          </p:nvGrpSpPr>
          <p:grpSpPr>
            <a:xfrm>
              <a:off x="0" y="4397412"/>
              <a:ext cx="4600713" cy="150450"/>
              <a:chOff x="0" y="4397412"/>
              <a:chExt cx="4600713" cy="150450"/>
            </a:xfrm>
          </p:grpSpPr>
          <p:sp>
            <p:nvSpPr>
              <p:cNvPr id="506" name="Google Shape;506;p26"/>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rgbClr val="FAFAFA"/>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rgbClr val="FAFAF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6"/>
            <p:cNvGrpSpPr/>
            <p:nvPr/>
          </p:nvGrpSpPr>
          <p:grpSpPr>
            <a:xfrm>
              <a:off x="2072827" y="1904259"/>
              <a:ext cx="1418990" cy="2804590"/>
              <a:chOff x="2072827" y="1904259"/>
              <a:chExt cx="1418990" cy="2804590"/>
            </a:xfrm>
          </p:grpSpPr>
          <p:sp>
            <p:nvSpPr>
              <p:cNvPr id="512" name="Google Shape;512;p26"/>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217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217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8" name="Google Shape;568;p26"/>
          <p:cNvSpPr txBox="1"/>
          <p:nvPr/>
        </p:nvSpPr>
        <p:spPr>
          <a:xfrm>
            <a:off x="646525" y="1001800"/>
            <a:ext cx="17415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accent3"/>
                </a:solidFill>
                <a:latin typeface="Staatliches"/>
                <a:ea typeface="Staatliches"/>
                <a:cs typeface="Staatliches"/>
                <a:sym typeface="Staatliches"/>
              </a:rPr>
              <a:t>AGENDA</a:t>
            </a:r>
            <a:endParaRPr sz="4600">
              <a:solidFill>
                <a:schemeClr val="accent3"/>
              </a:solidFill>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07" name="Shape 1507"/>
        <p:cNvGrpSpPr/>
        <p:nvPr/>
      </p:nvGrpSpPr>
      <p:grpSpPr>
        <a:xfrm>
          <a:off x="0" y="0"/>
          <a:ext cx="0" cy="0"/>
          <a:chOff x="0" y="0"/>
          <a:chExt cx="0" cy="0"/>
        </a:xfrm>
      </p:grpSpPr>
      <p:pic>
        <p:nvPicPr>
          <p:cNvPr id="1508" name="Google Shape;1508;p53"/>
          <p:cNvPicPr preferRelativeResize="0"/>
          <p:nvPr/>
        </p:nvPicPr>
        <p:blipFill>
          <a:blip r:embed="rId3">
            <a:alphaModFix/>
          </a:blip>
          <a:stretch>
            <a:fillRect/>
          </a:stretch>
        </p:blipFill>
        <p:spPr>
          <a:xfrm>
            <a:off x="152400" y="152400"/>
            <a:ext cx="7085376" cy="5060975"/>
          </a:xfrm>
          <a:prstGeom prst="rect">
            <a:avLst/>
          </a:prstGeom>
          <a:noFill/>
          <a:ln>
            <a:noFill/>
          </a:ln>
        </p:spPr>
      </p:pic>
      <p:sp>
        <p:nvSpPr>
          <p:cNvPr id="1509" name="Google Shape;1509;p53"/>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510" name="Google Shape;1510;p53"/>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511" name="Google Shape;1511;p53"/>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512" name="Google Shape;1512;p53"/>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13" name="Google Shape;1513;p53"/>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grpSp>
        <p:nvGrpSpPr>
          <p:cNvPr id="1514" name="Google Shape;1514;p53"/>
          <p:cNvGrpSpPr/>
          <p:nvPr/>
        </p:nvGrpSpPr>
        <p:grpSpPr>
          <a:xfrm>
            <a:off x="4286637" y="211674"/>
            <a:ext cx="4844588" cy="630607"/>
            <a:chOff x="6974992" y="1394136"/>
            <a:chExt cx="596881" cy="630607"/>
          </a:xfrm>
        </p:grpSpPr>
        <p:sp>
          <p:nvSpPr>
            <p:cNvPr id="1515" name="Google Shape;1515;p53"/>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Staatliches"/>
                  <a:ea typeface="Staatliches"/>
                  <a:cs typeface="Staatliches"/>
                  <a:sym typeface="Staatliches"/>
                </a:rPr>
                <a:t>Increase lending club reach</a:t>
              </a:r>
              <a:endParaRPr sz="2500">
                <a:solidFill>
                  <a:schemeClr val="accent3"/>
                </a:solidFill>
                <a:latin typeface="Staatliches"/>
                <a:ea typeface="Staatliches"/>
                <a:cs typeface="Staatliches"/>
                <a:sym typeface="Staatliche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20" name="Shape 1520"/>
        <p:cNvGrpSpPr/>
        <p:nvPr/>
      </p:nvGrpSpPr>
      <p:grpSpPr>
        <a:xfrm>
          <a:off x="0" y="0"/>
          <a:ext cx="0" cy="0"/>
          <a:chOff x="0" y="0"/>
          <a:chExt cx="0" cy="0"/>
        </a:xfrm>
      </p:grpSpPr>
      <p:sp>
        <p:nvSpPr>
          <p:cNvPr id="1521" name="Google Shape;1521;p54"/>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522" name="Google Shape;1522;p54"/>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523" name="Google Shape;1523;p54"/>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524" name="Google Shape;1524;p54"/>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25" name="Google Shape;1525;p54"/>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grpSp>
        <p:nvGrpSpPr>
          <p:cNvPr id="1526" name="Google Shape;1526;p54"/>
          <p:cNvGrpSpPr/>
          <p:nvPr/>
        </p:nvGrpSpPr>
        <p:grpSpPr>
          <a:xfrm>
            <a:off x="4286637" y="211674"/>
            <a:ext cx="4844588" cy="630607"/>
            <a:chOff x="6974992" y="1394136"/>
            <a:chExt cx="596881" cy="630607"/>
          </a:xfrm>
        </p:grpSpPr>
        <p:sp>
          <p:nvSpPr>
            <p:cNvPr id="1527" name="Google Shape;1527;p54"/>
            <p:cNvSpPr/>
            <p:nvPr/>
          </p:nvSpPr>
          <p:spPr>
            <a:xfrm>
              <a:off x="6982074" y="1434944"/>
              <a:ext cx="589800" cy="589800"/>
            </a:xfrm>
            <a:prstGeom prst="roundRect">
              <a:avLst>
                <a:gd fmla="val 16667"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6974992" y="1394136"/>
              <a:ext cx="589800" cy="5898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3"/>
                  </a:solidFill>
                  <a:latin typeface="Staatliches"/>
                  <a:ea typeface="Staatliches"/>
                  <a:cs typeface="Staatliches"/>
                  <a:sym typeface="Staatliches"/>
                </a:rPr>
                <a:t>Useful variables for modeling</a:t>
              </a:r>
              <a:endParaRPr sz="2500">
                <a:solidFill>
                  <a:schemeClr val="accent3"/>
                </a:solidFill>
                <a:latin typeface="Staatliches"/>
                <a:ea typeface="Staatliches"/>
                <a:cs typeface="Staatliches"/>
                <a:sym typeface="Staatliches"/>
              </a:endParaRPr>
            </a:p>
          </p:txBody>
        </p:sp>
      </p:grpSp>
      <p:pic>
        <p:nvPicPr>
          <p:cNvPr id="1529" name="Google Shape;1529;p54"/>
          <p:cNvPicPr preferRelativeResize="0"/>
          <p:nvPr/>
        </p:nvPicPr>
        <p:blipFill>
          <a:blip r:embed="rId3">
            <a:alphaModFix/>
          </a:blip>
          <a:stretch>
            <a:fillRect/>
          </a:stretch>
        </p:blipFill>
        <p:spPr>
          <a:xfrm>
            <a:off x="227276" y="881575"/>
            <a:ext cx="8135976" cy="3834574"/>
          </a:xfrm>
          <a:prstGeom prst="rect">
            <a:avLst/>
          </a:prstGeom>
          <a:noFill/>
          <a:ln>
            <a:noFill/>
          </a:ln>
        </p:spPr>
      </p:pic>
      <p:sp>
        <p:nvSpPr>
          <p:cNvPr id="1530" name="Google Shape;1530;p54"/>
          <p:cNvSpPr/>
          <p:nvPr/>
        </p:nvSpPr>
        <p:spPr>
          <a:xfrm>
            <a:off x="893050" y="4136875"/>
            <a:ext cx="7072200" cy="252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34" name="Shape 1534"/>
        <p:cNvGrpSpPr/>
        <p:nvPr/>
      </p:nvGrpSpPr>
      <p:grpSpPr>
        <a:xfrm>
          <a:off x="0" y="0"/>
          <a:ext cx="0" cy="0"/>
          <a:chOff x="0" y="0"/>
          <a:chExt cx="0" cy="0"/>
        </a:xfrm>
      </p:grpSpPr>
      <p:pic>
        <p:nvPicPr>
          <p:cNvPr id="1535" name="Google Shape;1535;p55"/>
          <p:cNvPicPr preferRelativeResize="0"/>
          <p:nvPr/>
        </p:nvPicPr>
        <p:blipFill>
          <a:blip r:embed="rId3">
            <a:alphaModFix/>
          </a:blip>
          <a:stretch>
            <a:fillRect/>
          </a:stretch>
        </p:blipFill>
        <p:spPr>
          <a:xfrm>
            <a:off x="152400" y="152400"/>
            <a:ext cx="8839201" cy="4562898"/>
          </a:xfrm>
          <a:prstGeom prst="rect">
            <a:avLst/>
          </a:prstGeom>
          <a:noFill/>
          <a:ln>
            <a:noFill/>
          </a:ln>
        </p:spPr>
      </p:pic>
      <p:sp>
        <p:nvSpPr>
          <p:cNvPr id="1536" name="Google Shape;1536;p55"/>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537" name="Google Shape;1537;p55"/>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538" name="Google Shape;1538;p55"/>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539" name="Google Shape;1539;p55"/>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40" name="Google Shape;1540;p55"/>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cxnSp>
        <p:nvCxnSpPr>
          <p:cNvPr id="1541" name="Google Shape;1541;p55"/>
          <p:cNvCxnSpPr/>
          <p:nvPr/>
        </p:nvCxnSpPr>
        <p:spPr>
          <a:xfrm flipH="1" rot="10800000">
            <a:off x="610800" y="1103625"/>
            <a:ext cx="7308000" cy="3021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56"/>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900"/>
              <a:t>Next steps</a:t>
            </a:r>
            <a:endParaRPr sz="3900"/>
          </a:p>
        </p:txBody>
      </p:sp>
      <p:sp>
        <p:nvSpPr>
          <p:cNvPr id="1547" name="Google Shape;1547;p56"/>
          <p:cNvSpPr txBox="1"/>
          <p:nvPr>
            <p:ph idx="1" type="subTitle"/>
          </p:nvPr>
        </p:nvSpPr>
        <p:spPr>
          <a:xfrm>
            <a:off x="2257875" y="2037625"/>
            <a:ext cx="4757400" cy="1307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t/>
            </a:r>
            <a:endParaRPr sz="1500"/>
          </a:p>
          <a:p>
            <a:pPr indent="-323850" lvl="0" marL="457200" rtl="0" algn="l">
              <a:spcBef>
                <a:spcPts val="0"/>
              </a:spcBef>
              <a:spcAft>
                <a:spcPts val="0"/>
              </a:spcAft>
              <a:buSzPts val="1500"/>
              <a:buAutoNum type="arabicPeriod"/>
            </a:pPr>
            <a:r>
              <a:rPr lang="en" sz="1500"/>
              <a:t>Loan Maturity</a:t>
            </a:r>
            <a:endParaRPr sz="1500"/>
          </a:p>
          <a:p>
            <a:pPr indent="-323850" lvl="0" marL="457200" rtl="0" algn="l">
              <a:spcBef>
                <a:spcPts val="0"/>
              </a:spcBef>
              <a:spcAft>
                <a:spcPts val="0"/>
              </a:spcAft>
              <a:buSzPts val="1500"/>
              <a:buAutoNum type="arabicPeriod"/>
            </a:pPr>
            <a:r>
              <a:rPr lang="en" sz="1500"/>
              <a:t>More Robust Models</a:t>
            </a:r>
            <a:endParaRPr sz="1500"/>
          </a:p>
          <a:p>
            <a:pPr indent="-323850" lvl="0" marL="457200" rtl="0" algn="l">
              <a:spcBef>
                <a:spcPts val="0"/>
              </a:spcBef>
              <a:spcAft>
                <a:spcPts val="0"/>
              </a:spcAft>
              <a:buSzPts val="1500"/>
              <a:buAutoNum type="arabicPeriod"/>
            </a:pPr>
            <a:r>
              <a:rPr lang="en" sz="1500"/>
              <a:t>Deeper Dive into other categories and variables</a:t>
            </a:r>
            <a:endParaRPr sz="1500"/>
          </a:p>
        </p:txBody>
      </p:sp>
      <p:sp>
        <p:nvSpPr>
          <p:cNvPr id="1548" name="Google Shape;1548;p56"/>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549" name="Google Shape;1549;p56"/>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550" name="Google Shape;1550;p56"/>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551" name="Google Shape;1551;p56"/>
          <p:cNvSpPr/>
          <p:nvPr/>
        </p:nvSpPr>
        <p:spPr>
          <a:xfrm>
            <a:off x="5618675" y="4746000"/>
            <a:ext cx="18126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52" name="Google Shape;1552;p56"/>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47">
                                            <p:txEl>
                                              <p:pRg end="0" st="0"/>
                                            </p:txEl>
                                          </p:spTgt>
                                        </p:tgtEl>
                                        <p:attrNameLst>
                                          <p:attrName>style.visibility</p:attrName>
                                        </p:attrNameLst>
                                      </p:cBhvr>
                                      <p:to>
                                        <p:strVal val="visible"/>
                                      </p:to>
                                    </p:set>
                                    <p:anim calcmode="lin" valueType="num">
                                      <p:cBhvr additive="base">
                                        <p:cTn dur="1000"/>
                                        <p:tgtEl>
                                          <p:spTgt spid="154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47">
                                            <p:txEl>
                                              <p:pRg end="1" st="1"/>
                                            </p:txEl>
                                          </p:spTgt>
                                        </p:tgtEl>
                                        <p:attrNameLst>
                                          <p:attrName>style.visibility</p:attrName>
                                        </p:attrNameLst>
                                      </p:cBhvr>
                                      <p:to>
                                        <p:strVal val="visible"/>
                                      </p:to>
                                    </p:set>
                                    <p:anim calcmode="lin" valueType="num">
                                      <p:cBhvr additive="base">
                                        <p:cTn dur="1000"/>
                                        <p:tgtEl>
                                          <p:spTgt spid="154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47">
                                            <p:txEl>
                                              <p:pRg end="2" st="2"/>
                                            </p:txEl>
                                          </p:spTgt>
                                        </p:tgtEl>
                                        <p:attrNameLst>
                                          <p:attrName>style.visibility</p:attrName>
                                        </p:attrNameLst>
                                      </p:cBhvr>
                                      <p:to>
                                        <p:strVal val="visible"/>
                                      </p:to>
                                    </p:set>
                                    <p:anim calcmode="lin" valueType="num">
                                      <p:cBhvr additive="base">
                                        <p:cTn dur="1000"/>
                                        <p:tgtEl>
                                          <p:spTgt spid="1547">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47">
                                            <p:txEl>
                                              <p:pRg end="3" st="3"/>
                                            </p:txEl>
                                          </p:spTgt>
                                        </p:tgtEl>
                                        <p:attrNameLst>
                                          <p:attrName>style.visibility</p:attrName>
                                        </p:attrNameLst>
                                      </p:cBhvr>
                                      <p:to>
                                        <p:strVal val="visible"/>
                                      </p:to>
                                    </p:set>
                                    <p:anim calcmode="lin" valueType="num">
                                      <p:cBhvr additive="base">
                                        <p:cTn dur="1000"/>
                                        <p:tgtEl>
                                          <p:spTgt spid="154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56" name="Shape 1556"/>
        <p:cNvGrpSpPr/>
        <p:nvPr/>
      </p:nvGrpSpPr>
      <p:grpSpPr>
        <a:xfrm>
          <a:off x="0" y="0"/>
          <a:ext cx="0" cy="0"/>
          <a:chOff x="0" y="0"/>
          <a:chExt cx="0" cy="0"/>
        </a:xfrm>
      </p:grpSpPr>
      <p:pic>
        <p:nvPicPr>
          <p:cNvPr id="1557" name="Google Shape;1557;p57"/>
          <p:cNvPicPr preferRelativeResize="0"/>
          <p:nvPr/>
        </p:nvPicPr>
        <p:blipFill>
          <a:blip r:embed="rId3">
            <a:alphaModFix/>
          </a:blip>
          <a:stretch>
            <a:fillRect/>
          </a:stretch>
        </p:blipFill>
        <p:spPr>
          <a:xfrm>
            <a:off x="2438000" y="589775"/>
            <a:ext cx="4200400" cy="4200400"/>
          </a:xfrm>
          <a:prstGeom prst="rect">
            <a:avLst/>
          </a:prstGeom>
          <a:noFill/>
          <a:ln>
            <a:noFill/>
          </a:ln>
        </p:spPr>
      </p:pic>
      <p:sp>
        <p:nvSpPr>
          <p:cNvPr id="1558" name="Google Shape;1558;p57"/>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1559" name="Google Shape;1559;p57"/>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1560" name="Google Shape;1560;p57"/>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1561" name="Google Shape;1561;p57"/>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1562" name="Google Shape;1562;p57"/>
          <p:cNvSpPr/>
          <p:nvPr/>
        </p:nvSpPr>
        <p:spPr>
          <a:xfrm>
            <a:off x="7431000" y="4746000"/>
            <a:ext cx="1713000" cy="397500"/>
          </a:xfrm>
          <a:prstGeom prst="roundRect">
            <a:avLst>
              <a:gd fmla="val 4313"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2" name="Shape 572"/>
        <p:cNvGrpSpPr/>
        <p:nvPr/>
      </p:nvGrpSpPr>
      <p:grpSpPr>
        <a:xfrm>
          <a:off x="0" y="0"/>
          <a:ext cx="0" cy="0"/>
          <a:chOff x="0" y="0"/>
          <a:chExt cx="0" cy="0"/>
        </a:xfrm>
      </p:grpSpPr>
      <p:grpSp>
        <p:nvGrpSpPr>
          <p:cNvPr id="573" name="Google Shape;573;p27"/>
          <p:cNvGrpSpPr/>
          <p:nvPr/>
        </p:nvGrpSpPr>
        <p:grpSpPr>
          <a:xfrm>
            <a:off x="4534350" y="4313399"/>
            <a:ext cx="4600713" cy="150450"/>
            <a:chOff x="0" y="4397412"/>
            <a:chExt cx="4600713" cy="150450"/>
          </a:xfrm>
        </p:grpSpPr>
        <p:sp>
          <p:nvSpPr>
            <p:cNvPr id="574" name="Google Shape;574;p27"/>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27"/>
          <p:cNvGrpSpPr/>
          <p:nvPr/>
        </p:nvGrpSpPr>
        <p:grpSpPr>
          <a:xfrm>
            <a:off x="5215723" y="1329593"/>
            <a:ext cx="3081703" cy="2757573"/>
            <a:chOff x="5215723" y="1479118"/>
            <a:chExt cx="3081703" cy="2757573"/>
          </a:xfrm>
        </p:grpSpPr>
        <p:grpSp>
          <p:nvGrpSpPr>
            <p:cNvPr id="580" name="Google Shape;580;p27"/>
            <p:cNvGrpSpPr/>
            <p:nvPr/>
          </p:nvGrpSpPr>
          <p:grpSpPr>
            <a:xfrm>
              <a:off x="5215723" y="1707350"/>
              <a:ext cx="3081703" cy="2529341"/>
              <a:chOff x="5150194" y="1591500"/>
              <a:chExt cx="3081703" cy="2529341"/>
            </a:xfrm>
          </p:grpSpPr>
          <p:sp>
            <p:nvSpPr>
              <p:cNvPr id="581" name="Google Shape;581;p27"/>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7"/>
            <p:cNvGrpSpPr/>
            <p:nvPr/>
          </p:nvGrpSpPr>
          <p:grpSpPr>
            <a:xfrm>
              <a:off x="5723516" y="1479118"/>
              <a:ext cx="2288423" cy="1787926"/>
              <a:chOff x="5723516" y="1479118"/>
              <a:chExt cx="2288423" cy="1787926"/>
            </a:xfrm>
          </p:grpSpPr>
          <p:sp>
            <p:nvSpPr>
              <p:cNvPr id="584" name="Google Shape;584;p27"/>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9" name="Google Shape;589;p27"/>
          <p:cNvSpPr txBox="1"/>
          <p:nvPr>
            <p:ph type="ctrTitle"/>
          </p:nvPr>
        </p:nvSpPr>
        <p:spPr>
          <a:xfrm>
            <a:off x="367650" y="2318700"/>
            <a:ext cx="3789300" cy="110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Data </a:t>
            </a:r>
            <a:endParaRPr sz="6000"/>
          </a:p>
          <a:p>
            <a:pPr indent="0" lvl="0" marL="0" rtl="0" algn="ctr">
              <a:spcBef>
                <a:spcPts val="0"/>
              </a:spcBef>
              <a:spcAft>
                <a:spcPts val="0"/>
              </a:spcAft>
              <a:buNone/>
            </a:pPr>
            <a:r>
              <a:rPr lang="en" sz="6000"/>
              <a:t>Exploration</a:t>
            </a:r>
            <a:endParaRPr sz="6000"/>
          </a:p>
        </p:txBody>
      </p:sp>
      <p:grpSp>
        <p:nvGrpSpPr>
          <p:cNvPr id="590" name="Google Shape;590;p27"/>
          <p:cNvGrpSpPr/>
          <p:nvPr/>
        </p:nvGrpSpPr>
        <p:grpSpPr>
          <a:xfrm>
            <a:off x="4394088" y="3149994"/>
            <a:ext cx="1221060" cy="1220197"/>
            <a:chOff x="4394088" y="3299519"/>
            <a:chExt cx="1221060" cy="1220197"/>
          </a:xfrm>
        </p:grpSpPr>
        <p:sp>
          <p:nvSpPr>
            <p:cNvPr id="591" name="Google Shape;591;p27"/>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7"/>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7"/>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27"/>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27"/>
          <p:cNvGrpSpPr/>
          <p:nvPr/>
        </p:nvGrpSpPr>
        <p:grpSpPr>
          <a:xfrm>
            <a:off x="4710406" y="1665960"/>
            <a:ext cx="3380414" cy="2313100"/>
            <a:chOff x="4710406" y="1815485"/>
            <a:chExt cx="3380414" cy="2313100"/>
          </a:xfrm>
        </p:grpSpPr>
        <p:sp>
          <p:nvSpPr>
            <p:cNvPr id="599" name="Google Shape;599;p27"/>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27"/>
            <p:cNvGrpSpPr/>
            <p:nvPr/>
          </p:nvGrpSpPr>
          <p:grpSpPr>
            <a:xfrm>
              <a:off x="4710585" y="2281922"/>
              <a:ext cx="3380235" cy="1683652"/>
              <a:chOff x="4710585" y="2281922"/>
              <a:chExt cx="3380235" cy="1683652"/>
            </a:xfrm>
          </p:grpSpPr>
          <p:sp>
            <p:nvSpPr>
              <p:cNvPr id="602" name="Google Shape;602;p27"/>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 name="Google Shape;603;p27"/>
              <p:cNvGrpSpPr/>
              <p:nvPr/>
            </p:nvGrpSpPr>
            <p:grpSpPr>
              <a:xfrm>
                <a:off x="4710585" y="2281922"/>
                <a:ext cx="3380235" cy="634850"/>
                <a:chOff x="4672653" y="2281922"/>
                <a:chExt cx="3380235" cy="634850"/>
              </a:xfrm>
            </p:grpSpPr>
            <p:sp>
              <p:nvSpPr>
                <p:cNvPr id="604" name="Google Shape;604;p27"/>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27"/>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7"/>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7"/>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27"/>
          <p:cNvGrpSpPr/>
          <p:nvPr/>
        </p:nvGrpSpPr>
        <p:grpSpPr>
          <a:xfrm>
            <a:off x="5262046" y="2085203"/>
            <a:ext cx="1054922" cy="2623643"/>
            <a:chOff x="5262046" y="2234728"/>
            <a:chExt cx="1054922" cy="2623643"/>
          </a:xfrm>
        </p:grpSpPr>
        <p:sp>
          <p:nvSpPr>
            <p:cNvPr id="619" name="Google Shape;619;p27"/>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7"/>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7"/>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7"/>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7"/>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7"/>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27"/>
            <p:cNvGrpSpPr/>
            <p:nvPr/>
          </p:nvGrpSpPr>
          <p:grpSpPr>
            <a:xfrm>
              <a:off x="5932859" y="2488224"/>
              <a:ext cx="384109" cy="413192"/>
              <a:chOff x="5932859" y="2488224"/>
              <a:chExt cx="384109" cy="413192"/>
            </a:xfrm>
          </p:grpSpPr>
          <p:sp>
            <p:nvSpPr>
              <p:cNvPr id="648" name="Google Shape;648;p27"/>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27"/>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27"/>
          <p:cNvSpPr/>
          <p:nvPr/>
        </p:nvSpPr>
        <p:spPr>
          <a:xfrm>
            <a:off x="-25" y="4746000"/>
            <a:ext cx="19374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671" name="Google Shape;671;p27"/>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672" name="Google Shape;672;p27"/>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673" name="Google Shape;673;p27"/>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674" name="Google Shape;674;p27"/>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78" name="Shape 678"/>
        <p:cNvGrpSpPr/>
        <p:nvPr/>
      </p:nvGrpSpPr>
      <p:grpSpPr>
        <a:xfrm>
          <a:off x="0" y="0"/>
          <a:ext cx="0" cy="0"/>
          <a:chOff x="0" y="0"/>
          <a:chExt cx="0" cy="0"/>
        </a:xfrm>
      </p:grpSpPr>
      <p:pic>
        <p:nvPicPr>
          <p:cNvPr id="679" name="Google Shape;679;p28"/>
          <p:cNvPicPr preferRelativeResize="0"/>
          <p:nvPr/>
        </p:nvPicPr>
        <p:blipFill>
          <a:blip r:embed="rId3">
            <a:alphaModFix/>
          </a:blip>
          <a:stretch>
            <a:fillRect/>
          </a:stretch>
        </p:blipFill>
        <p:spPr>
          <a:xfrm>
            <a:off x="707700" y="233800"/>
            <a:ext cx="7800300" cy="3980824"/>
          </a:xfrm>
          <a:prstGeom prst="rect">
            <a:avLst/>
          </a:prstGeom>
          <a:noFill/>
          <a:ln>
            <a:noFill/>
          </a:ln>
        </p:spPr>
      </p:pic>
      <p:pic>
        <p:nvPicPr>
          <p:cNvPr id="680" name="Google Shape;680;p28"/>
          <p:cNvPicPr preferRelativeResize="0"/>
          <p:nvPr/>
        </p:nvPicPr>
        <p:blipFill>
          <a:blip r:embed="rId4">
            <a:alphaModFix/>
          </a:blip>
          <a:stretch>
            <a:fillRect/>
          </a:stretch>
        </p:blipFill>
        <p:spPr>
          <a:xfrm>
            <a:off x="404438" y="270538"/>
            <a:ext cx="8335114" cy="4145226"/>
          </a:xfrm>
          <a:prstGeom prst="rect">
            <a:avLst/>
          </a:prstGeom>
          <a:noFill/>
          <a:ln>
            <a:noFill/>
          </a:ln>
        </p:spPr>
      </p:pic>
      <p:cxnSp>
        <p:nvCxnSpPr>
          <p:cNvPr id="681" name="Google Shape;681;p28"/>
          <p:cNvCxnSpPr/>
          <p:nvPr/>
        </p:nvCxnSpPr>
        <p:spPr>
          <a:xfrm flipH="1" rot="10800000">
            <a:off x="1857300" y="2493725"/>
            <a:ext cx="5484900" cy="781200"/>
          </a:xfrm>
          <a:prstGeom prst="straightConnector1">
            <a:avLst/>
          </a:prstGeom>
          <a:noFill/>
          <a:ln cap="flat" cmpd="sng" w="76200">
            <a:solidFill>
              <a:srgbClr val="000000"/>
            </a:solidFill>
            <a:prstDash val="solid"/>
            <a:round/>
            <a:headEnd len="med" w="med" type="none"/>
            <a:tailEnd len="med" w="med" type="triangle"/>
          </a:ln>
        </p:spPr>
      </p:cxnSp>
      <p:sp>
        <p:nvSpPr>
          <p:cNvPr id="682" name="Google Shape;682;p28"/>
          <p:cNvSpPr txBox="1"/>
          <p:nvPr/>
        </p:nvSpPr>
        <p:spPr>
          <a:xfrm rot="-544731">
            <a:off x="6796747" y="1618201"/>
            <a:ext cx="950609" cy="4572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Anaheim"/>
                <a:ea typeface="Anaheim"/>
                <a:cs typeface="Anaheim"/>
                <a:sym typeface="Anaheim"/>
              </a:rPr>
              <a:t>More </a:t>
            </a:r>
            <a:endParaRPr b="1" sz="2000">
              <a:latin typeface="Anaheim"/>
              <a:ea typeface="Anaheim"/>
              <a:cs typeface="Anaheim"/>
              <a:sym typeface="Anaheim"/>
            </a:endParaRPr>
          </a:p>
          <a:p>
            <a:pPr indent="0" lvl="0" marL="0" rtl="0" algn="l">
              <a:spcBef>
                <a:spcPts val="0"/>
              </a:spcBef>
              <a:spcAft>
                <a:spcPts val="0"/>
              </a:spcAft>
              <a:buNone/>
            </a:pPr>
            <a:r>
              <a:rPr b="1" lang="en" sz="2000">
                <a:latin typeface="Anaheim"/>
                <a:ea typeface="Anaheim"/>
                <a:cs typeface="Anaheim"/>
                <a:sym typeface="Anaheim"/>
              </a:rPr>
              <a:t>Risk</a:t>
            </a:r>
            <a:endParaRPr b="1" sz="2000">
              <a:latin typeface="Anaheim"/>
              <a:ea typeface="Anaheim"/>
              <a:cs typeface="Anaheim"/>
              <a:sym typeface="Anaheim"/>
            </a:endParaRPr>
          </a:p>
        </p:txBody>
      </p:sp>
      <p:sp>
        <p:nvSpPr>
          <p:cNvPr id="683" name="Google Shape;683;p28"/>
          <p:cNvSpPr txBox="1"/>
          <p:nvPr/>
        </p:nvSpPr>
        <p:spPr>
          <a:xfrm rot="-544731">
            <a:off x="1524122" y="2350901"/>
            <a:ext cx="950609" cy="45725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Anaheim"/>
                <a:ea typeface="Anaheim"/>
                <a:cs typeface="Anaheim"/>
                <a:sym typeface="Anaheim"/>
              </a:rPr>
              <a:t>Less</a:t>
            </a:r>
            <a:r>
              <a:rPr b="1" lang="en" sz="2000">
                <a:latin typeface="Anaheim"/>
                <a:ea typeface="Anaheim"/>
                <a:cs typeface="Anaheim"/>
                <a:sym typeface="Anaheim"/>
              </a:rPr>
              <a:t> </a:t>
            </a:r>
            <a:endParaRPr b="1" sz="2000">
              <a:latin typeface="Anaheim"/>
              <a:ea typeface="Anaheim"/>
              <a:cs typeface="Anaheim"/>
              <a:sym typeface="Anaheim"/>
            </a:endParaRPr>
          </a:p>
          <a:p>
            <a:pPr indent="0" lvl="0" marL="0" rtl="0" algn="l">
              <a:spcBef>
                <a:spcPts val="0"/>
              </a:spcBef>
              <a:spcAft>
                <a:spcPts val="0"/>
              </a:spcAft>
              <a:buNone/>
            </a:pPr>
            <a:r>
              <a:rPr b="1" lang="en" sz="2000">
                <a:latin typeface="Anaheim"/>
                <a:ea typeface="Anaheim"/>
                <a:cs typeface="Anaheim"/>
                <a:sym typeface="Anaheim"/>
              </a:rPr>
              <a:t>Risk</a:t>
            </a:r>
            <a:endParaRPr b="1" sz="2000">
              <a:latin typeface="Anaheim"/>
              <a:ea typeface="Anaheim"/>
              <a:cs typeface="Anaheim"/>
              <a:sym typeface="Anaheim"/>
            </a:endParaRPr>
          </a:p>
        </p:txBody>
      </p:sp>
      <p:sp>
        <p:nvSpPr>
          <p:cNvPr id="684" name="Google Shape;684;p28"/>
          <p:cNvSpPr/>
          <p:nvPr/>
        </p:nvSpPr>
        <p:spPr>
          <a:xfrm>
            <a:off x="-25" y="4746000"/>
            <a:ext cx="19374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685" name="Google Shape;685;p28"/>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686" name="Google Shape;686;p28"/>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687" name="Google Shape;687;p28"/>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688" name="Google Shape;688;p28"/>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92" name="Shape 692"/>
        <p:cNvGrpSpPr/>
        <p:nvPr/>
      </p:nvGrpSpPr>
      <p:grpSpPr>
        <a:xfrm>
          <a:off x="0" y="0"/>
          <a:ext cx="0" cy="0"/>
          <a:chOff x="0" y="0"/>
          <a:chExt cx="0" cy="0"/>
        </a:xfrm>
      </p:grpSpPr>
      <p:pic>
        <p:nvPicPr>
          <p:cNvPr id="693" name="Google Shape;693;p29"/>
          <p:cNvPicPr preferRelativeResize="0"/>
          <p:nvPr/>
        </p:nvPicPr>
        <p:blipFill>
          <a:blip r:embed="rId3">
            <a:alphaModFix/>
          </a:blip>
          <a:stretch>
            <a:fillRect/>
          </a:stretch>
        </p:blipFill>
        <p:spPr>
          <a:xfrm>
            <a:off x="536900" y="134925"/>
            <a:ext cx="7929301" cy="4549376"/>
          </a:xfrm>
          <a:prstGeom prst="rect">
            <a:avLst/>
          </a:prstGeom>
          <a:noFill/>
          <a:ln>
            <a:noFill/>
          </a:ln>
        </p:spPr>
      </p:pic>
      <p:sp>
        <p:nvSpPr>
          <p:cNvPr id="694" name="Google Shape;694;p29"/>
          <p:cNvSpPr/>
          <p:nvPr/>
        </p:nvSpPr>
        <p:spPr>
          <a:xfrm>
            <a:off x="-25" y="4746000"/>
            <a:ext cx="19374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695" name="Google Shape;695;p29"/>
          <p:cNvSpPr/>
          <p:nvPr/>
        </p:nvSpPr>
        <p:spPr>
          <a:xfrm>
            <a:off x="1937375" y="4746000"/>
            <a:ext cx="18687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696" name="Google Shape;696;p29"/>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697" name="Google Shape;697;p29"/>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698" name="Google Shape;698;p29"/>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02" name="Shape 702"/>
        <p:cNvGrpSpPr/>
        <p:nvPr/>
      </p:nvGrpSpPr>
      <p:grpSpPr>
        <a:xfrm>
          <a:off x="0" y="0"/>
          <a:ext cx="0" cy="0"/>
          <a:chOff x="0" y="0"/>
          <a:chExt cx="0" cy="0"/>
        </a:xfrm>
      </p:grpSpPr>
      <p:sp>
        <p:nvSpPr>
          <p:cNvPr id="703" name="Google Shape;703;p30"/>
          <p:cNvSpPr txBox="1"/>
          <p:nvPr>
            <p:ph type="ctrTitle"/>
          </p:nvPr>
        </p:nvSpPr>
        <p:spPr>
          <a:xfrm>
            <a:off x="493425" y="1939200"/>
            <a:ext cx="3789300" cy="110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Methodology</a:t>
            </a:r>
            <a:endParaRPr sz="5500"/>
          </a:p>
        </p:txBody>
      </p:sp>
      <p:grpSp>
        <p:nvGrpSpPr>
          <p:cNvPr id="704" name="Google Shape;704;p30"/>
          <p:cNvGrpSpPr/>
          <p:nvPr/>
        </p:nvGrpSpPr>
        <p:grpSpPr>
          <a:xfrm>
            <a:off x="4577820" y="600753"/>
            <a:ext cx="4560398" cy="3934549"/>
            <a:chOff x="411609" y="1049416"/>
            <a:chExt cx="1718376" cy="1650536"/>
          </a:xfrm>
        </p:grpSpPr>
        <p:sp>
          <p:nvSpPr>
            <p:cNvPr id="705" name="Google Shape;705;p30"/>
            <p:cNvSpPr/>
            <p:nvPr/>
          </p:nvSpPr>
          <p:spPr>
            <a:xfrm>
              <a:off x="970600" y="1194197"/>
              <a:ext cx="557400" cy="399900"/>
            </a:xfrm>
            <a:prstGeom prst="roundRect">
              <a:avLst>
                <a:gd fmla="val 4313" name="adj"/>
              </a:avLst>
            </a:pr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0"/>
            <p:cNvSpPr/>
            <p:nvPr/>
          </p:nvSpPr>
          <p:spPr>
            <a:xfrm>
              <a:off x="957556" y="1172928"/>
              <a:ext cx="152647" cy="127132"/>
            </a:xfrm>
            <a:custGeom>
              <a:rect b="b" l="l" r="r" t="t"/>
              <a:pathLst>
                <a:path extrusionOk="0" h="8002" w="9608">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30"/>
            <p:cNvGrpSpPr/>
            <p:nvPr/>
          </p:nvGrpSpPr>
          <p:grpSpPr>
            <a:xfrm>
              <a:off x="1494120" y="1049416"/>
              <a:ext cx="285038" cy="281828"/>
              <a:chOff x="1494120" y="1049416"/>
              <a:chExt cx="285038" cy="281828"/>
            </a:xfrm>
          </p:grpSpPr>
          <p:sp>
            <p:nvSpPr>
              <p:cNvPr id="708" name="Google Shape;708;p30"/>
              <p:cNvSpPr/>
              <p:nvPr/>
            </p:nvSpPr>
            <p:spPr>
              <a:xfrm>
                <a:off x="1494120" y="1080031"/>
                <a:ext cx="251261" cy="251213"/>
              </a:xfrm>
              <a:custGeom>
                <a:rect b="b" l="l" r="r" t="t"/>
                <a:pathLst>
                  <a:path extrusionOk="0" h="15812" w="15815">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0"/>
              <p:cNvSpPr/>
              <p:nvPr/>
            </p:nvSpPr>
            <p:spPr>
              <a:xfrm>
                <a:off x="1650771" y="1049416"/>
                <a:ext cx="128387" cy="125575"/>
              </a:xfrm>
              <a:custGeom>
                <a:rect b="b" l="l" r="r" t="t"/>
                <a:pathLst>
                  <a:path extrusionOk="0" h="7904" w="8081">
                    <a:moveTo>
                      <a:pt x="1" y="0"/>
                    </a:moveTo>
                    <a:lnTo>
                      <a:pt x="177" y="7903"/>
                    </a:lnTo>
                    <a:lnTo>
                      <a:pt x="8080" y="7781"/>
                    </a:lnTo>
                    <a:cubicBezTo>
                      <a:pt x="8024" y="5722"/>
                      <a:pt x="7169" y="3676"/>
                      <a:pt x="5693" y="2238"/>
                    </a:cubicBezTo>
                    <a:cubicBezTo>
                      <a:pt x="4218" y="804"/>
                      <a:pt x="2059" y="0"/>
                      <a:pt x="1" y="0"/>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0"/>
            <p:cNvSpPr/>
            <p:nvPr/>
          </p:nvSpPr>
          <p:spPr>
            <a:xfrm>
              <a:off x="726357" y="1601522"/>
              <a:ext cx="1316216" cy="487333"/>
            </a:xfrm>
            <a:custGeom>
              <a:rect b="b" l="l" r="r" t="t"/>
              <a:pathLst>
                <a:path extrusionOk="0" h="30674" w="82846">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411609" y="2697807"/>
              <a:ext cx="1718376" cy="2145"/>
            </a:xfrm>
            <a:custGeom>
              <a:rect b="b" l="l" r="r" t="t"/>
              <a:pathLst>
                <a:path extrusionOk="0" h="135" w="108159">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30"/>
            <p:cNvGrpSpPr/>
            <p:nvPr/>
          </p:nvGrpSpPr>
          <p:grpSpPr>
            <a:xfrm>
              <a:off x="1603188" y="1369374"/>
              <a:ext cx="209969" cy="294109"/>
              <a:chOff x="1603188" y="1369374"/>
              <a:chExt cx="209969" cy="294109"/>
            </a:xfrm>
          </p:grpSpPr>
          <p:sp>
            <p:nvSpPr>
              <p:cNvPr id="713" name="Google Shape;713;p30"/>
              <p:cNvSpPr/>
              <p:nvPr/>
            </p:nvSpPr>
            <p:spPr>
              <a:xfrm>
                <a:off x="1603188" y="1369374"/>
                <a:ext cx="209969" cy="294109"/>
              </a:xfrm>
              <a:custGeom>
                <a:rect b="b" l="l" r="r" t="t"/>
                <a:pathLst>
                  <a:path extrusionOk="0" h="18512" w="13216">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1647450" y="1426490"/>
                <a:ext cx="123462" cy="108972"/>
              </a:xfrm>
              <a:custGeom>
                <a:rect b="b" l="l" r="r" t="t"/>
                <a:pathLst>
                  <a:path extrusionOk="0" h="6859" w="7771">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
              <p:cNvSpPr/>
              <p:nvPr/>
            </p:nvSpPr>
            <p:spPr>
              <a:xfrm>
                <a:off x="1692190" y="1423757"/>
                <a:ext cx="80550" cy="111451"/>
              </a:xfrm>
              <a:custGeom>
                <a:rect b="b" l="l" r="r" t="t"/>
                <a:pathLst>
                  <a:path extrusionOk="0" h="7015" w="507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0"/>
              <p:cNvSpPr/>
              <p:nvPr/>
            </p:nvSpPr>
            <p:spPr>
              <a:xfrm>
                <a:off x="1651486" y="1580996"/>
                <a:ext cx="113961" cy="2208"/>
              </a:xfrm>
              <a:custGeom>
                <a:rect b="b" l="l" r="r" t="t"/>
                <a:pathLst>
                  <a:path extrusionOk="0" h="139" w="7173">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0"/>
              <p:cNvSpPr/>
              <p:nvPr/>
            </p:nvSpPr>
            <p:spPr>
              <a:xfrm>
                <a:off x="1651486" y="1598313"/>
                <a:ext cx="113961" cy="2161"/>
              </a:xfrm>
              <a:custGeom>
                <a:rect b="b" l="l" r="r" t="t"/>
                <a:pathLst>
                  <a:path extrusionOk="0" h="136" w="7173">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30"/>
            <p:cNvSpPr/>
            <p:nvPr/>
          </p:nvSpPr>
          <p:spPr>
            <a:xfrm>
              <a:off x="1019624" y="1242830"/>
              <a:ext cx="462231" cy="99678"/>
            </a:xfrm>
            <a:custGeom>
              <a:rect b="b" l="l" r="r" t="t"/>
              <a:pathLst>
                <a:path extrusionOk="0" h="6274" w="29094">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0"/>
            <p:cNvSpPr/>
            <p:nvPr/>
          </p:nvSpPr>
          <p:spPr>
            <a:xfrm>
              <a:off x="1108817" y="1347370"/>
              <a:ext cx="49617" cy="134249"/>
            </a:xfrm>
            <a:custGeom>
              <a:rect b="b" l="l" r="r" t="t"/>
              <a:pathLst>
                <a:path extrusionOk="0" h="8450" w="3123">
                  <a:moveTo>
                    <a:pt x="0" y="1"/>
                  </a:moveTo>
                  <a:lnTo>
                    <a:pt x="0" y="8450"/>
                  </a:lnTo>
                  <a:lnTo>
                    <a:pt x="3122" y="8450"/>
                  </a:lnTo>
                  <a:lnTo>
                    <a:pt x="312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0"/>
            <p:cNvSpPr/>
            <p:nvPr/>
          </p:nvSpPr>
          <p:spPr>
            <a:xfrm>
              <a:off x="1319421" y="1347370"/>
              <a:ext cx="49680" cy="134249"/>
            </a:xfrm>
            <a:custGeom>
              <a:rect b="b" l="l" r="r" t="t"/>
              <a:pathLst>
                <a:path extrusionOk="0" h="8450" w="3127">
                  <a:moveTo>
                    <a:pt x="1" y="1"/>
                  </a:moveTo>
                  <a:lnTo>
                    <a:pt x="1" y="8450"/>
                  </a:lnTo>
                  <a:lnTo>
                    <a:pt x="3126" y="8450"/>
                  </a:lnTo>
                  <a:lnTo>
                    <a:pt x="31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0"/>
            <p:cNvSpPr/>
            <p:nvPr/>
          </p:nvSpPr>
          <p:spPr>
            <a:xfrm>
              <a:off x="1389628" y="1268504"/>
              <a:ext cx="49664" cy="213115"/>
            </a:xfrm>
            <a:custGeom>
              <a:rect b="b" l="l" r="r" t="t"/>
              <a:pathLst>
                <a:path extrusionOk="0" h="13414" w="3126">
                  <a:moveTo>
                    <a:pt x="0" y="0"/>
                  </a:moveTo>
                  <a:lnTo>
                    <a:pt x="0" y="13414"/>
                  </a:lnTo>
                  <a:lnTo>
                    <a:pt x="3126" y="13414"/>
                  </a:lnTo>
                  <a:lnTo>
                    <a:pt x="31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0"/>
            <p:cNvSpPr/>
            <p:nvPr/>
          </p:nvSpPr>
          <p:spPr>
            <a:xfrm>
              <a:off x="1044552" y="1439343"/>
              <a:ext cx="49680" cy="45184"/>
            </a:xfrm>
            <a:custGeom>
              <a:rect b="b" l="l" r="r" t="t"/>
              <a:pathLst>
                <a:path extrusionOk="0" h="2844" w="3127">
                  <a:moveTo>
                    <a:pt x="0" y="1"/>
                  </a:moveTo>
                  <a:lnTo>
                    <a:pt x="0" y="2843"/>
                  </a:lnTo>
                  <a:lnTo>
                    <a:pt x="3126" y="2843"/>
                  </a:lnTo>
                  <a:lnTo>
                    <a:pt x="31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0"/>
            <p:cNvSpPr/>
            <p:nvPr/>
          </p:nvSpPr>
          <p:spPr>
            <a:xfrm>
              <a:off x="1179008" y="1407965"/>
              <a:ext cx="49633" cy="73654"/>
            </a:xfrm>
            <a:custGeom>
              <a:rect b="b" l="l" r="r" t="t"/>
              <a:pathLst>
                <a:path extrusionOk="0" h="4636" w="3124">
                  <a:moveTo>
                    <a:pt x="1" y="0"/>
                  </a:moveTo>
                  <a:lnTo>
                    <a:pt x="1" y="4636"/>
                  </a:lnTo>
                  <a:lnTo>
                    <a:pt x="3124" y="4636"/>
                  </a:lnTo>
                  <a:lnTo>
                    <a:pt x="312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1249214" y="1391092"/>
              <a:ext cx="49633" cy="90527"/>
            </a:xfrm>
            <a:custGeom>
              <a:rect b="b" l="l" r="r" t="t"/>
              <a:pathLst>
                <a:path extrusionOk="0" h="5698" w="3124">
                  <a:moveTo>
                    <a:pt x="0" y="1"/>
                  </a:moveTo>
                  <a:lnTo>
                    <a:pt x="0" y="5698"/>
                  </a:lnTo>
                  <a:lnTo>
                    <a:pt x="3123" y="5698"/>
                  </a:lnTo>
                  <a:lnTo>
                    <a:pt x="312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1106783" y="1495426"/>
              <a:ext cx="53668" cy="4004"/>
            </a:xfrm>
            <a:custGeom>
              <a:rect b="b" l="l" r="r" t="t"/>
              <a:pathLst>
                <a:path extrusionOk="0" h="252" w="3378">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1045028" y="1495426"/>
              <a:ext cx="53652" cy="4004"/>
            </a:xfrm>
            <a:custGeom>
              <a:rect b="b" l="l" r="r" t="t"/>
              <a:pathLst>
                <a:path extrusionOk="0" h="252" w="3377">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1388421" y="1495426"/>
              <a:ext cx="60674" cy="4004"/>
            </a:xfrm>
            <a:custGeom>
              <a:rect b="b" l="l" r="r" t="t"/>
              <a:pathLst>
                <a:path extrusionOk="0" h="252" w="3819">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1314671" y="1495426"/>
              <a:ext cx="60674" cy="4004"/>
            </a:xfrm>
            <a:custGeom>
              <a:rect b="b" l="l" r="r" t="t"/>
              <a:pathLst>
                <a:path extrusionOk="0" h="252" w="3819">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1245243" y="1495426"/>
              <a:ext cx="53604" cy="4004"/>
            </a:xfrm>
            <a:custGeom>
              <a:rect b="b" l="l" r="r" t="t"/>
              <a:pathLst>
                <a:path extrusionOk="0" h="252" w="3374">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1172653" y="1495426"/>
              <a:ext cx="53668" cy="4004"/>
            </a:xfrm>
            <a:custGeom>
              <a:rect b="b" l="l" r="r" t="t"/>
              <a:pathLst>
                <a:path extrusionOk="0" h="252" w="3378">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30"/>
            <p:cNvGrpSpPr/>
            <p:nvPr/>
          </p:nvGrpSpPr>
          <p:grpSpPr>
            <a:xfrm>
              <a:off x="957552" y="1663722"/>
              <a:ext cx="438257" cy="210144"/>
              <a:chOff x="957552" y="1663722"/>
              <a:chExt cx="438257" cy="210144"/>
            </a:xfrm>
          </p:grpSpPr>
          <p:sp>
            <p:nvSpPr>
              <p:cNvPr id="732" name="Google Shape;732;p30"/>
              <p:cNvSpPr/>
              <p:nvPr/>
            </p:nvSpPr>
            <p:spPr>
              <a:xfrm>
                <a:off x="957552" y="1663722"/>
                <a:ext cx="438257" cy="210144"/>
              </a:xfrm>
              <a:custGeom>
                <a:rect b="b" l="l" r="r" t="t"/>
                <a:pathLst>
                  <a:path extrusionOk="0" h="13227" w="27585">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980636" y="1708207"/>
                <a:ext cx="392326" cy="95563"/>
              </a:xfrm>
              <a:custGeom>
                <a:rect b="b" l="l" r="r" t="t"/>
                <a:pathLst>
                  <a:path extrusionOk="0" h="6015" w="24694">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988580" y="1725937"/>
                <a:ext cx="376438" cy="51110"/>
              </a:xfrm>
              <a:custGeom>
                <a:rect b="b" l="l" r="r" t="t"/>
                <a:pathLst>
                  <a:path extrusionOk="0" h="3217" w="23694">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1172494" y="1703885"/>
                <a:ext cx="8675" cy="8675"/>
              </a:xfrm>
              <a:custGeom>
                <a:rect b="b" l="l" r="r" t="t"/>
                <a:pathLst>
                  <a:path extrusionOk="0" h="546" w="546">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1017193" y="1722172"/>
                <a:ext cx="8675" cy="8690"/>
              </a:xfrm>
              <a:custGeom>
                <a:rect b="b" l="l" r="r" t="t"/>
                <a:pathLst>
                  <a:path extrusionOk="0" h="547" w="546">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1326110" y="1722220"/>
                <a:ext cx="8690" cy="8690"/>
              </a:xfrm>
              <a:custGeom>
                <a:rect b="b" l="l" r="r" t="t"/>
                <a:pathLst>
                  <a:path extrusionOk="0" h="547" w="547">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0"/>
            <p:cNvSpPr/>
            <p:nvPr/>
          </p:nvSpPr>
          <p:spPr>
            <a:xfrm>
              <a:off x="1270043" y="2677853"/>
              <a:ext cx="6673" cy="9612"/>
            </a:xfrm>
            <a:custGeom>
              <a:rect b="b" l="l" r="r" t="t"/>
              <a:pathLst>
                <a:path extrusionOk="0" h="605" w="42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30"/>
            <p:cNvGrpSpPr/>
            <p:nvPr/>
          </p:nvGrpSpPr>
          <p:grpSpPr>
            <a:xfrm>
              <a:off x="1215819" y="1694083"/>
              <a:ext cx="599658" cy="1005154"/>
              <a:chOff x="1215819" y="1694083"/>
              <a:chExt cx="599658" cy="1005154"/>
            </a:xfrm>
          </p:grpSpPr>
          <p:sp>
            <p:nvSpPr>
              <p:cNvPr id="740" name="Google Shape;740;p30"/>
              <p:cNvSpPr/>
              <p:nvPr/>
            </p:nvSpPr>
            <p:spPr>
              <a:xfrm>
                <a:off x="1670185" y="1715451"/>
                <a:ext cx="145291" cy="100616"/>
              </a:xfrm>
              <a:custGeom>
                <a:rect b="b" l="l" r="r" t="t"/>
                <a:pathLst>
                  <a:path extrusionOk="0" h="6333" w="9145">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0"/>
              <p:cNvSpPr/>
              <p:nvPr/>
            </p:nvSpPr>
            <p:spPr>
              <a:xfrm>
                <a:off x="1719262" y="1750070"/>
                <a:ext cx="10931" cy="10915"/>
              </a:xfrm>
              <a:custGeom>
                <a:rect b="b" l="l" r="r" t="t"/>
                <a:pathLst>
                  <a:path extrusionOk="0" h="687" w="688">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0"/>
              <p:cNvSpPr/>
              <p:nvPr/>
            </p:nvSpPr>
            <p:spPr>
              <a:xfrm>
                <a:off x="1737596" y="1750070"/>
                <a:ext cx="10946" cy="10915"/>
              </a:xfrm>
              <a:custGeom>
                <a:rect b="b" l="l" r="r" t="t"/>
                <a:pathLst>
                  <a:path extrusionOk="0" h="687" w="689">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1755994" y="1750070"/>
                <a:ext cx="10867" cy="10915"/>
              </a:xfrm>
              <a:custGeom>
                <a:rect b="b" l="l" r="r" t="t"/>
                <a:pathLst>
                  <a:path extrusionOk="0" h="687" w="684">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1322631" y="2295218"/>
                <a:ext cx="395948" cy="403670"/>
              </a:xfrm>
              <a:custGeom>
                <a:rect b="b" l="l" r="r" t="t"/>
                <a:pathLst>
                  <a:path extrusionOk="0" h="25408" w="24922">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1215819" y="2631286"/>
                <a:ext cx="145688" cy="67951"/>
              </a:xfrm>
              <a:custGeom>
                <a:rect b="b" l="l" r="r" t="t"/>
                <a:pathLst>
                  <a:path extrusionOk="0" h="4277" w="917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1230118" y="2691389"/>
                <a:ext cx="131151" cy="2701"/>
              </a:xfrm>
              <a:custGeom>
                <a:rect b="b" l="l" r="r" t="t"/>
                <a:pathLst>
                  <a:path extrusionOk="0" h="170" w="8255">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1274618" y="2676502"/>
                <a:ext cx="7006" cy="8134"/>
              </a:xfrm>
              <a:custGeom>
                <a:rect b="b" l="l" r="r" t="t"/>
                <a:pathLst>
                  <a:path extrusionOk="0" h="512" w="441">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1337279" y="2677074"/>
                <a:ext cx="23100" cy="15427"/>
              </a:xfrm>
              <a:custGeom>
                <a:rect b="b" l="l" r="r" t="t"/>
                <a:pathLst>
                  <a:path extrusionOk="0" h="971" w="1454">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1280370" y="2675994"/>
                <a:ext cx="8087" cy="3813"/>
              </a:xfrm>
              <a:custGeom>
                <a:rect b="b" l="l" r="r" t="t"/>
                <a:pathLst>
                  <a:path extrusionOk="0" h="240" w="509">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1281911" y="2670815"/>
                <a:ext cx="9517" cy="2685"/>
              </a:xfrm>
              <a:custGeom>
                <a:rect b="b" l="l" r="r" t="t"/>
                <a:pathLst>
                  <a:path extrusionOk="0" h="169" w="599">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1381430" y="2631286"/>
                <a:ext cx="145704" cy="67951"/>
              </a:xfrm>
              <a:custGeom>
                <a:rect b="b" l="l" r="r" t="t"/>
                <a:pathLst>
                  <a:path extrusionOk="0" h="4277" w="9171">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1395792" y="2691389"/>
                <a:ext cx="131088" cy="2701"/>
              </a:xfrm>
              <a:custGeom>
                <a:rect b="b" l="l" r="r" t="t"/>
                <a:pathLst>
                  <a:path extrusionOk="0" h="170" w="8251">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1440293" y="2676502"/>
                <a:ext cx="7022" cy="8134"/>
              </a:xfrm>
              <a:custGeom>
                <a:rect b="b" l="l" r="r" t="t"/>
                <a:pathLst>
                  <a:path extrusionOk="0" h="512" w="442">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1435670" y="2677853"/>
                <a:ext cx="6657" cy="9612"/>
              </a:xfrm>
              <a:custGeom>
                <a:rect b="b" l="l" r="r" t="t"/>
                <a:pathLst>
                  <a:path extrusionOk="0" h="605" w="419">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1502954" y="2677074"/>
                <a:ext cx="23053" cy="15427"/>
              </a:xfrm>
              <a:custGeom>
                <a:rect b="b" l="l" r="r" t="t"/>
                <a:pathLst>
                  <a:path extrusionOk="0" h="971" w="1451">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1445997" y="2675994"/>
                <a:ext cx="8087" cy="3813"/>
              </a:xfrm>
              <a:custGeom>
                <a:rect b="b" l="l" r="r" t="t"/>
                <a:pathLst>
                  <a:path extrusionOk="0" h="240" w="509">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1447522" y="2670815"/>
                <a:ext cx="9517" cy="2685"/>
              </a:xfrm>
              <a:custGeom>
                <a:rect b="b" l="l" r="r" t="t"/>
                <a:pathLst>
                  <a:path extrusionOk="0" h="169" w="599">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1553984" y="1743541"/>
                <a:ext cx="130103" cy="183199"/>
              </a:xfrm>
              <a:custGeom>
                <a:rect b="b" l="l" r="r" t="t"/>
                <a:pathLst>
                  <a:path extrusionOk="0" h="11531" w="8189">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1466889" y="1696005"/>
                <a:ext cx="118330" cy="251801"/>
              </a:xfrm>
              <a:custGeom>
                <a:rect b="b" l="l" r="r" t="t"/>
                <a:pathLst>
                  <a:path extrusionOk="0" h="15849" w="7448">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1473641" y="1765783"/>
                <a:ext cx="7308" cy="7197"/>
              </a:xfrm>
              <a:custGeom>
                <a:rect b="b" l="l" r="r" t="t"/>
                <a:pathLst>
                  <a:path extrusionOk="0" h="453" w="46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1469908" y="1761080"/>
                <a:ext cx="14553" cy="4607"/>
              </a:xfrm>
              <a:custGeom>
                <a:rect b="b" l="l" r="r" t="t"/>
                <a:pathLst>
                  <a:path extrusionOk="0" h="290" w="916">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1515314" y="1764528"/>
                <a:ext cx="7245" cy="7197"/>
              </a:xfrm>
              <a:custGeom>
                <a:rect b="b" l="l" r="r" t="t"/>
                <a:pathLst>
                  <a:path extrusionOk="0" h="453" w="456">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1512820" y="1759825"/>
                <a:ext cx="14553" cy="4607"/>
              </a:xfrm>
              <a:custGeom>
                <a:rect b="b" l="l" r="r" t="t"/>
                <a:pathLst>
                  <a:path extrusionOk="0" h="290" w="916">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1489481" y="1763829"/>
                <a:ext cx="10581" cy="34253"/>
              </a:xfrm>
              <a:custGeom>
                <a:rect b="b" l="l" r="r" t="t"/>
                <a:pathLst>
                  <a:path extrusionOk="0" h="2156" w="666">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1494120" y="1800720"/>
                <a:ext cx="21067" cy="11439"/>
              </a:xfrm>
              <a:custGeom>
                <a:rect b="b" l="l" r="r" t="t"/>
                <a:pathLst>
                  <a:path extrusionOk="0" h="720" w="1326">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1499935" y="1832018"/>
                <a:ext cx="36859" cy="20320"/>
              </a:xfrm>
              <a:custGeom>
                <a:rect b="b" l="l" r="r" t="t"/>
                <a:pathLst>
                  <a:path extrusionOk="0" h="1279" w="232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1462091" y="1694083"/>
                <a:ext cx="120824" cy="69953"/>
              </a:xfrm>
              <a:custGeom>
                <a:rect b="b" l="l" r="r" t="t"/>
                <a:pathLst>
                  <a:path extrusionOk="0" h="4403" w="7605">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1569951" y="1769056"/>
                <a:ext cx="10168" cy="13536"/>
              </a:xfrm>
              <a:custGeom>
                <a:rect b="b" l="l" r="r" t="t"/>
                <a:pathLst>
                  <a:path extrusionOk="0" h="852" w="64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1376505" y="1864000"/>
                <a:ext cx="304547" cy="330905"/>
              </a:xfrm>
              <a:custGeom>
                <a:rect b="b" l="l" r="r" t="t"/>
                <a:pathLst>
                  <a:path extrusionOk="0" h="20828" w="19169">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1534284" y="2016250"/>
                <a:ext cx="65727" cy="16745"/>
              </a:xfrm>
              <a:custGeom>
                <a:rect b="b" l="l" r="r" t="t"/>
                <a:pathLst>
                  <a:path extrusionOk="0" h="1054" w="4137">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1596658" y="1945105"/>
                <a:ext cx="41498" cy="130166"/>
              </a:xfrm>
              <a:custGeom>
                <a:rect b="b" l="l" r="r" t="t"/>
                <a:pathLst>
                  <a:path extrusionOk="0" h="8193" w="2612">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1592321" y="1904020"/>
                <a:ext cx="20368" cy="8754"/>
              </a:xfrm>
              <a:custGeom>
                <a:rect b="b" l="l" r="r" t="t"/>
                <a:pathLst>
                  <a:path extrusionOk="0" h="551" w="1282">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1632198" y="1924452"/>
                <a:ext cx="8929" cy="23466"/>
              </a:xfrm>
              <a:custGeom>
                <a:rect b="b" l="l" r="r" t="t"/>
                <a:pathLst>
                  <a:path extrusionOk="0" h="1477" w="562">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1561642" y="1952414"/>
                <a:ext cx="11169" cy="20860"/>
              </a:xfrm>
              <a:custGeom>
                <a:rect b="b" l="l" r="r" t="t"/>
                <a:pathLst>
                  <a:path extrusionOk="0" h="1313" w="703">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1532631" y="1977484"/>
                <a:ext cx="17174" cy="18175"/>
              </a:xfrm>
              <a:custGeom>
                <a:rect b="b" l="l" r="r" t="t"/>
                <a:pathLst>
                  <a:path extrusionOk="0" h="1144" w="1081">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1578562" y="1992212"/>
                <a:ext cx="22513" cy="22465"/>
              </a:xfrm>
              <a:custGeom>
                <a:rect b="b" l="l" r="r" t="t"/>
                <a:pathLst>
                  <a:path extrusionOk="0" h="1414" w="1417">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1590255" y="2053299"/>
                <a:ext cx="21496" cy="12567"/>
              </a:xfrm>
              <a:custGeom>
                <a:rect b="b" l="l" r="r" t="t"/>
                <a:pathLst>
                  <a:path extrusionOk="0" h="791" w="1353">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1545326" y="2048946"/>
                <a:ext cx="15030" cy="20527"/>
              </a:xfrm>
              <a:custGeom>
                <a:rect b="b" l="l" r="r" t="t"/>
                <a:pathLst>
                  <a:path extrusionOk="0" h="1292" w="946">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1509722" y="2039763"/>
                <a:ext cx="16698" cy="12599"/>
              </a:xfrm>
              <a:custGeom>
                <a:rect b="b" l="l" r="r" t="t"/>
                <a:pathLst>
                  <a:path extrusionOk="0" h="793" w="1051">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1491674" y="2002205"/>
                <a:ext cx="16348" cy="11296"/>
              </a:xfrm>
              <a:custGeom>
                <a:rect b="b" l="l" r="r" t="t"/>
                <a:pathLst>
                  <a:path extrusionOk="0" h="711" w="1029">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1488607" y="1961342"/>
                <a:ext cx="12583" cy="15379"/>
              </a:xfrm>
              <a:custGeom>
                <a:rect b="b" l="l" r="r" t="t"/>
                <a:pathLst>
                  <a:path extrusionOk="0" h="968" w="792">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1573637" y="1890087"/>
                <a:ext cx="11232" cy="19033"/>
              </a:xfrm>
              <a:custGeom>
                <a:rect b="b" l="l" r="r" t="t"/>
                <a:pathLst>
                  <a:path extrusionOk="0" h="1198" w="707">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1462075" y="1901017"/>
                <a:ext cx="20606" cy="12440"/>
              </a:xfrm>
              <a:custGeom>
                <a:rect b="b" l="l" r="r" t="t"/>
                <a:pathLst>
                  <a:path extrusionOk="0" h="783" w="1297">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1425105" y="1901065"/>
                <a:ext cx="9691" cy="14664"/>
              </a:xfrm>
              <a:custGeom>
                <a:rect b="b" l="l" r="r" t="t"/>
                <a:pathLst>
                  <a:path extrusionOk="0" h="923" w="61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1465157" y="2166752"/>
                <a:ext cx="19415" cy="12710"/>
              </a:xfrm>
              <a:custGeom>
                <a:rect b="b" l="l" r="r" t="t"/>
                <a:pathLst>
                  <a:path extrusionOk="0" h="800" w="1222">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1606508" y="2164528"/>
                <a:ext cx="15935" cy="16396"/>
              </a:xfrm>
              <a:custGeom>
                <a:rect b="b" l="l" r="r" t="t"/>
                <a:pathLst>
                  <a:path extrusionOk="0" h="1032" w="1003">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1527818" y="2163495"/>
                <a:ext cx="2621" cy="16507"/>
              </a:xfrm>
              <a:custGeom>
                <a:rect b="b" l="l" r="r" t="t"/>
                <a:pathLst>
                  <a:path extrusionOk="0" h="1039" w="165">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1557797" y="2169167"/>
                <a:ext cx="19589" cy="11693"/>
              </a:xfrm>
              <a:custGeom>
                <a:rect b="b" l="l" r="r" t="t"/>
                <a:pathLst>
                  <a:path extrusionOk="0" h="736" w="1233">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a:off x="1428664" y="2184419"/>
                <a:ext cx="242840" cy="10518"/>
              </a:xfrm>
              <a:custGeom>
                <a:rect b="b" l="l" r="r" t="t"/>
                <a:pathLst>
                  <a:path extrusionOk="0" h="662" w="15285">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1596785" y="1945105"/>
                <a:ext cx="41371" cy="130166"/>
              </a:xfrm>
              <a:custGeom>
                <a:rect b="b" l="l" r="r" t="t"/>
                <a:pathLst>
                  <a:path extrusionOk="0" h="8193" w="2604">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1635408" y="2062673"/>
                <a:ext cx="4591" cy="14489"/>
              </a:xfrm>
              <a:custGeom>
                <a:rect b="b" l="l" r="r" t="t"/>
                <a:pathLst>
                  <a:path extrusionOk="0" h="912" w="289">
                    <a:moveTo>
                      <a:pt x="1" y="1"/>
                    </a:moveTo>
                    <a:lnTo>
                      <a:pt x="251" y="912"/>
                    </a:lnTo>
                    <a:cubicBezTo>
                      <a:pt x="266" y="897"/>
                      <a:pt x="277" y="882"/>
                      <a:pt x="288" y="867"/>
                    </a:cubicBezTo>
                    <a:lnTo>
                      <a:pt x="1"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1596896" y="1945947"/>
                <a:ext cx="42499" cy="136204"/>
              </a:xfrm>
              <a:custGeom>
                <a:rect b="b" l="l" r="r" t="t"/>
                <a:pathLst>
                  <a:path extrusionOk="0" h="8573" w="2675">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1273300" y="2185213"/>
                <a:ext cx="401398" cy="483536"/>
              </a:xfrm>
              <a:custGeom>
                <a:rect b="b" l="l" r="r" t="t"/>
                <a:pathLst>
                  <a:path extrusionOk="0" h="30435" w="25265">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1414842" y="2185467"/>
                <a:ext cx="91687" cy="130913"/>
              </a:xfrm>
              <a:custGeom>
                <a:rect b="b" l="l" r="r" t="t"/>
                <a:pathLst>
                  <a:path extrusionOk="0" h="8240" w="5771">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0"/>
              <p:cNvSpPr/>
              <p:nvPr/>
            </p:nvSpPr>
            <p:spPr>
              <a:xfrm>
                <a:off x="1377522" y="2282111"/>
                <a:ext cx="9914" cy="25309"/>
              </a:xfrm>
              <a:custGeom>
                <a:rect b="b" l="l" r="r" t="t"/>
                <a:pathLst>
                  <a:path extrusionOk="0" h="1593" w="624">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0"/>
              <p:cNvSpPr/>
              <p:nvPr/>
            </p:nvSpPr>
            <p:spPr>
              <a:xfrm>
                <a:off x="1385402" y="2274104"/>
                <a:ext cx="4051" cy="33316"/>
              </a:xfrm>
              <a:custGeom>
                <a:rect b="b" l="l" r="r" t="t"/>
                <a:pathLst>
                  <a:path extrusionOk="0" h="2097" w="255">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0"/>
              <p:cNvSpPr/>
              <p:nvPr/>
            </p:nvSpPr>
            <p:spPr>
              <a:xfrm>
                <a:off x="1520811" y="2281698"/>
                <a:ext cx="8516" cy="34682"/>
              </a:xfrm>
              <a:custGeom>
                <a:rect b="b" l="l" r="r" t="t"/>
                <a:pathLst>
                  <a:path extrusionOk="0" h="2183" w="536">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1528644" y="2281650"/>
                <a:ext cx="4417" cy="34730"/>
              </a:xfrm>
              <a:custGeom>
                <a:rect b="b" l="l" r="r" t="t"/>
                <a:pathLst>
                  <a:path extrusionOk="0" h="2186" w="278">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1272887" y="2644108"/>
                <a:ext cx="95913" cy="2145"/>
              </a:xfrm>
              <a:custGeom>
                <a:rect b="b" l="l" r="r" t="t"/>
                <a:pathLst>
                  <a:path extrusionOk="0" h="135" w="6037">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1424517" y="2642328"/>
                <a:ext cx="109131" cy="2145"/>
              </a:xfrm>
              <a:custGeom>
                <a:rect b="b" l="l" r="r" t="t"/>
                <a:pathLst>
                  <a:path extrusionOk="0" h="135" w="6869">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1489672" y="2254228"/>
                <a:ext cx="168836" cy="387337"/>
              </a:xfrm>
              <a:custGeom>
                <a:rect b="b" l="l" r="r" t="t"/>
                <a:pathLst>
                  <a:path extrusionOk="0" h="24380" w="10627">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1404086" y="2309596"/>
                <a:ext cx="11487" cy="1430"/>
              </a:xfrm>
              <a:custGeom>
                <a:rect b="b" l="l" r="r" t="t"/>
                <a:pathLst>
                  <a:path extrusionOk="0" h="90" w="723">
                    <a:moveTo>
                      <a:pt x="1" y="0"/>
                    </a:moveTo>
                    <a:lnTo>
                      <a:pt x="1" y="0"/>
                    </a:lnTo>
                    <a:lnTo>
                      <a:pt x="722" y="90"/>
                    </a:lnTo>
                    <a:lnTo>
                      <a:pt x="722" y="90"/>
                    </a:lnTo>
                    <a:close/>
                  </a:path>
                </a:pathLst>
              </a:custGeom>
              <a:solidFill>
                <a:srgbClr val="3748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1400527" y="2235116"/>
                <a:ext cx="17826" cy="75910"/>
              </a:xfrm>
              <a:custGeom>
                <a:rect b="b" l="l" r="r" t="t"/>
                <a:pathLst>
                  <a:path extrusionOk="0" h="4778" w="1122">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1414842" y="2232685"/>
                <a:ext cx="3813" cy="78405"/>
              </a:xfrm>
              <a:custGeom>
                <a:rect b="b" l="l" r="r" t="t"/>
                <a:pathLst>
                  <a:path extrusionOk="0" h="4935" w="24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1341425" y="2259058"/>
                <a:ext cx="70588" cy="383921"/>
              </a:xfrm>
              <a:custGeom>
                <a:rect b="b" l="l" r="r" t="t"/>
                <a:pathLst>
                  <a:path extrusionOk="0" h="24165" w="4443">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1264355" y="1952366"/>
                <a:ext cx="267339" cy="186265"/>
              </a:xfrm>
              <a:custGeom>
                <a:rect b="b" l="l" r="r" t="t"/>
                <a:pathLst>
                  <a:path extrusionOk="0" h="11724" w="16827">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1448539" y="1965886"/>
                <a:ext cx="288056" cy="171267"/>
              </a:xfrm>
              <a:custGeom>
                <a:rect b="b" l="l" r="r" t="t"/>
                <a:pathLst>
                  <a:path extrusionOk="0" h="10780" w="18131">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1258000" y="1933126"/>
                <a:ext cx="400619" cy="201136"/>
              </a:xfrm>
              <a:custGeom>
                <a:rect b="b" l="l" r="r" t="t"/>
                <a:pathLst>
                  <a:path extrusionOk="0" h="12660" w="25216">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1380715" y="2014931"/>
                <a:ext cx="25293" cy="26850"/>
              </a:xfrm>
              <a:custGeom>
                <a:rect b="b" l="l" r="r" t="t"/>
                <a:pathLst>
                  <a:path extrusionOk="0" h="1690" w="1592">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30"/>
            <p:cNvSpPr/>
            <p:nvPr/>
          </p:nvSpPr>
          <p:spPr>
            <a:xfrm>
              <a:off x="1034447" y="2129893"/>
              <a:ext cx="993096" cy="568995"/>
            </a:xfrm>
            <a:custGeom>
              <a:rect b="b" l="l" r="r" t="t"/>
              <a:pathLst>
                <a:path extrusionOk="0" h="35814" w="62508">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795372" y="2633241"/>
              <a:ext cx="141589" cy="66028"/>
            </a:xfrm>
            <a:custGeom>
              <a:rect b="b" l="l" r="r" t="t"/>
              <a:pathLst>
                <a:path extrusionOk="0" h="4156" w="8912">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795594" y="2691627"/>
              <a:ext cx="127434" cy="2621"/>
            </a:xfrm>
            <a:custGeom>
              <a:rect b="b" l="l" r="r" t="t"/>
              <a:pathLst>
                <a:path extrusionOk="0" h="165" w="8021">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872998" y="2677154"/>
              <a:ext cx="6768" cy="7880"/>
            </a:xfrm>
            <a:custGeom>
              <a:rect b="b" l="l" r="r" t="t"/>
              <a:pathLst>
                <a:path extrusionOk="0" h="496" w="426">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877796" y="2678456"/>
              <a:ext cx="6482" cy="9358"/>
            </a:xfrm>
            <a:custGeom>
              <a:rect b="b" l="l" r="r" t="t"/>
              <a:pathLst>
                <a:path extrusionOk="0" h="589" w="408">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796500" y="2677726"/>
              <a:ext cx="22385" cy="14966"/>
            </a:xfrm>
            <a:custGeom>
              <a:rect b="b" l="l" r="r" t="t"/>
              <a:pathLst>
                <a:path extrusionOk="0" h="942" w="1409">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866342" y="2676645"/>
              <a:ext cx="7848" cy="3702"/>
            </a:xfrm>
            <a:custGeom>
              <a:rect b="b" l="l" r="r" t="t"/>
              <a:pathLst>
                <a:path extrusionOk="0" h="233" w="494">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863498" y="2671641"/>
              <a:ext cx="9215" cy="2558"/>
            </a:xfrm>
            <a:custGeom>
              <a:rect b="b" l="l" r="r" t="t"/>
              <a:pathLst>
                <a:path extrusionOk="0" h="161" w="58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1085653" y="1323507"/>
              <a:ext cx="76641" cy="106653"/>
            </a:xfrm>
            <a:custGeom>
              <a:rect b="b" l="l" r="r" t="t"/>
              <a:pathLst>
                <a:path extrusionOk="0" h="6713" w="4824">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726595" y="1385691"/>
              <a:ext cx="108194" cy="187965"/>
            </a:xfrm>
            <a:custGeom>
              <a:rect b="b" l="l" r="r" t="t"/>
              <a:pathLst>
                <a:path extrusionOk="0" h="11831" w="681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695614" y="1359397"/>
              <a:ext cx="155539" cy="162466"/>
            </a:xfrm>
            <a:custGeom>
              <a:rect b="b" l="l" r="r" t="t"/>
              <a:pathLst>
                <a:path extrusionOk="0" h="10226" w="979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521678" y="2644457"/>
              <a:ext cx="73782" cy="54780"/>
            </a:xfrm>
            <a:custGeom>
              <a:rect b="b" l="l" r="r" t="t"/>
              <a:pathLst>
                <a:path extrusionOk="0" h="3448" w="4644">
                  <a:moveTo>
                    <a:pt x="651" y="1"/>
                  </a:moveTo>
                  <a:lnTo>
                    <a:pt x="1" y="2895"/>
                  </a:lnTo>
                  <a:lnTo>
                    <a:pt x="4483" y="3448"/>
                  </a:lnTo>
                  <a:lnTo>
                    <a:pt x="4644" y="584"/>
                  </a:lnTo>
                  <a:lnTo>
                    <a:pt x="651" y="1"/>
                  </a:lnTo>
                  <a:close/>
                </a:path>
              </a:pathLst>
            </a:custGeom>
            <a:solidFill>
              <a:srgbClr val="53A7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556758" y="2646713"/>
              <a:ext cx="8023" cy="41911"/>
            </a:xfrm>
            <a:custGeom>
              <a:rect b="b" l="l" r="r" t="t"/>
              <a:pathLst>
                <a:path extrusionOk="0" h="2638" w="505">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523457" y="2681459"/>
              <a:ext cx="69810" cy="12869"/>
            </a:xfrm>
            <a:custGeom>
              <a:rect b="b" l="l" r="r" t="t"/>
              <a:pathLst>
                <a:path extrusionOk="0" h="810" w="4394">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0"/>
            <p:cNvSpPr/>
            <p:nvPr/>
          </p:nvSpPr>
          <p:spPr>
            <a:xfrm>
              <a:off x="505854" y="1912234"/>
              <a:ext cx="388386" cy="756213"/>
            </a:xfrm>
            <a:custGeom>
              <a:rect b="b" l="l" r="r" t="t"/>
              <a:pathLst>
                <a:path extrusionOk="0" h="47598" w="24446">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716332" y="2013056"/>
              <a:ext cx="88080" cy="18779"/>
            </a:xfrm>
            <a:custGeom>
              <a:rect b="b" l="l" r="r" t="t"/>
              <a:pathLst>
                <a:path extrusionOk="0" h="1182" w="5544">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513019" y="2621134"/>
              <a:ext cx="113897" cy="4163"/>
            </a:xfrm>
            <a:custGeom>
              <a:rect b="b" l="l" r="r" t="t"/>
              <a:pathLst>
                <a:path extrusionOk="0" h="262" w="7169">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770445" y="2621087"/>
              <a:ext cx="122969" cy="4274"/>
            </a:xfrm>
            <a:custGeom>
              <a:rect b="b" l="l" r="r" t="t"/>
              <a:pathLst>
                <a:path extrusionOk="0" h="269" w="774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566497" y="2033599"/>
              <a:ext cx="127942" cy="589569"/>
            </a:xfrm>
            <a:custGeom>
              <a:rect b="b" l="l" r="r" t="t"/>
              <a:pathLst>
                <a:path extrusionOk="0" h="37109" w="8053">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825225" y="2030453"/>
              <a:ext cx="7245" cy="592779"/>
            </a:xfrm>
            <a:custGeom>
              <a:rect b="b" l="l" r="r" t="t"/>
              <a:pathLst>
                <a:path extrusionOk="0" h="37311" w="456">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C1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528923" y="1403087"/>
              <a:ext cx="609159" cy="525082"/>
            </a:xfrm>
            <a:custGeom>
              <a:rect b="b" l="l" r="r" t="t"/>
              <a:pathLst>
                <a:path extrusionOk="0" h="33050" w="38342">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A4D8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632716" y="1641591"/>
              <a:ext cx="9215" cy="286579"/>
            </a:xfrm>
            <a:custGeom>
              <a:rect b="b" l="l" r="r" t="t"/>
              <a:pathLst>
                <a:path extrusionOk="0" h="18038" w="58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986578" y="1542230"/>
              <a:ext cx="13234" cy="29710"/>
            </a:xfrm>
            <a:custGeom>
              <a:rect b="b" l="l" r="r" t="t"/>
              <a:pathLst>
                <a:path extrusionOk="0" h="1870" w="833">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986578" y="1542230"/>
              <a:ext cx="23021" cy="18509"/>
            </a:xfrm>
            <a:custGeom>
              <a:rect b="b" l="l" r="r" t="t"/>
              <a:pathLst>
                <a:path extrusionOk="0" h="1165" w="1449">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1072387" y="1416465"/>
              <a:ext cx="58164" cy="31044"/>
            </a:xfrm>
            <a:custGeom>
              <a:rect b="b" l="l" r="r" t="t"/>
              <a:pathLst>
                <a:path extrusionOk="0" h="1954" w="3661">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608503" y="1778954"/>
              <a:ext cx="29980" cy="6768"/>
            </a:xfrm>
            <a:custGeom>
              <a:rect b="b" l="l" r="r" t="t"/>
              <a:pathLst>
                <a:path extrusionOk="0" h="426" w="1887">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0"/>
            <p:cNvSpPr/>
            <p:nvPr/>
          </p:nvSpPr>
          <p:spPr>
            <a:xfrm>
              <a:off x="814961" y="1562010"/>
              <a:ext cx="50332" cy="65949"/>
            </a:xfrm>
            <a:custGeom>
              <a:rect b="b" l="l" r="r" t="t"/>
              <a:pathLst>
                <a:path extrusionOk="0" h="4151" w="3168">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0"/>
            <p:cNvSpPr/>
            <p:nvPr/>
          </p:nvSpPr>
          <p:spPr>
            <a:xfrm>
              <a:off x="633240" y="1912822"/>
              <a:ext cx="245700" cy="15411"/>
            </a:xfrm>
            <a:custGeom>
              <a:rect b="b" l="l" r="r" t="t"/>
              <a:pathLst>
                <a:path extrusionOk="0" h="970" w="15465">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p:nvPr/>
          </p:nvSpPr>
          <p:spPr>
            <a:xfrm>
              <a:off x="575982" y="1559579"/>
              <a:ext cx="207475" cy="162609"/>
            </a:xfrm>
            <a:custGeom>
              <a:rect b="b" l="l" r="r" t="t"/>
              <a:pathLst>
                <a:path extrusionOk="0" h="10235" w="13059">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0"/>
            <p:cNvSpPr/>
            <p:nvPr/>
          </p:nvSpPr>
          <p:spPr>
            <a:xfrm>
              <a:off x="751586" y="1698801"/>
              <a:ext cx="122493" cy="163800"/>
            </a:xfrm>
            <a:custGeom>
              <a:rect b="b" l="l" r="r" t="t"/>
              <a:pathLst>
                <a:path extrusionOk="0" h="10310" w="771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0"/>
            <p:cNvSpPr/>
            <p:nvPr/>
          </p:nvSpPr>
          <p:spPr>
            <a:xfrm>
              <a:off x="639595" y="1767451"/>
              <a:ext cx="98773" cy="155491"/>
            </a:xfrm>
            <a:custGeom>
              <a:rect b="b" l="l" r="r" t="t"/>
              <a:pathLst>
                <a:path extrusionOk="0" h="9787" w="6217">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0"/>
            <p:cNvSpPr/>
            <p:nvPr/>
          </p:nvSpPr>
          <p:spPr>
            <a:xfrm>
              <a:off x="722258" y="1692923"/>
              <a:ext cx="27787" cy="27231"/>
            </a:xfrm>
            <a:custGeom>
              <a:rect b="b" l="l" r="r" t="t"/>
              <a:pathLst>
                <a:path extrusionOk="0" h="1714" w="1749">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0"/>
            <p:cNvSpPr/>
            <p:nvPr/>
          </p:nvSpPr>
          <p:spPr>
            <a:xfrm>
              <a:off x="560602" y="1755567"/>
              <a:ext cx="49045" cy="115026"/>
            </a:xfrm>
            <a:custGeom>
              <a:rect b="b" l="l" r="r" t="t"/>
              <a:pathLst>
                <a:path extrusionOk="0" h="7240" w="3087">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0"/>
            <p:cNvSpPr/>
            <p:nvPr/>
          </p:nvSpPr>
          <p:spPr>
            <a:xfrm>
              <a:off x="904551" y="1590480"/>
              <a:ext cx="128848" cy="65965"/>
            </a:xfrm>
            <a:custGeom>
              <a:rect b="b" l="l" r="r" t="t"/>
              <a:pathLst>
                <a:path extrusionOk="0" h="4152" w="811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0"/>
            <p:cNvSpPr/>
            <p:nvPr/>
          </p:nvSpPr>
          <p:spPr>
            <a:xfrm>
              <a:off x="1008344" y="1425155"/>
              <a:ext cx="74131" cy="92036"/>
            </a:xfrm>
            <a:custGeom>
              <a:rect b="b" l="l" r="r" t="t"/>
              <a:pathLst>
                <a:path extrusionOk="0" h="5793" w="4666">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0"/>
            <p:cNvSpPr/>
            <p:nvPr/>
          </p:nvSpPr>
          <p:spPr>
            <a:xfrm>
              <a:off x="726468" y="1558213"/>
              <a:ext cx="71589" cy="2224"/>
            </a:xfrm>
            <a:custGeom>
              <a:rect b="b" l="l" r="r" t="t"/>
              <a:pathLst>
                <a:path extrusionOk="0" h="140" w="4506">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30"/>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847" name="Google Shape;847;p30"/>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848" name="Google Shape;848;p30"/>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849" name="Google Shape;849;p30"/>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850" name="Google Shape;850;p30"/>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54" name="Shape 854"/>
        <p:cNvGrpSpPr/>
        <p:nvPr/>
      </p:nvGrpSpPr>
      <p:grpSpPr>
        <a:xfrm>
          <a:off x="0" y="0"/>
          <a:ext cx="0" cy="0"/>
          <a:chOff x="0" y="0"/>
          <a:chExt cx="0" cy="0"/>
        </a:xfrm>
      </p:grpSpPr>
      <p:sp>
        <p:nvSpPr>
          <p:cNvPr id="855" name="Google Shape;855;p31"/>
          <p:cNvSpPr/>
          <p:nvPr/>
        </p:nvSpPr>
        <p:spPr>
          <a:xfrm>
            <a:off x="2925050" y="955800"/>
            <a:ext cx="787800" cy="717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txBox="1"/>
          <p:nvPr/>
        </p:nvSpPr>
        <p:spPr>
          <a:xfrm>
            <a:off x="3346850" y="836050"/>
            <a:ext cx="5181000" cy="27000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5000">
                <a:solidFill>
                  <a:schemeClr val="accent3"/>
                </a:solidFill>
                <a:latin typeface="Staatliches"/>
                <a:ea typeface="Staatliches"/>
                <a:cs typeface="Staatliches"/>
                <a:sym typeface="Staatliches"/>
              </a:rPr>
              <a:t>Status</a:t>
            </a:r>
            <a:endParaRPr sz="5000">
              <a:solidFill>
                <a:schemeClr val="accent3"/>
              </a:solidFill>
              <a:latin typeface="Staatliches"/>
              <a:ea typeface="Staatliches"/>
              <a:cs typeface="Staatliches"/>
              <a:sym typeface="Staatliches"/>
            </a:endParaRPr>
          </a:p>
          <a:p>
            <a:pPr indent="0" lvl="0" marL="457200" rtl="0" algn="l">
              <a:lnSpc>
                <a:spcPct val="150000"/>
              </a:lnSpc>
              <a:spcBef>
                <a:spcPts val="0"/>
              </a:spcBef>
              <a:spcAft>
                <a:spcPts val="0"/>
              </a:spcAft>
              <a:buNone/>
            </a:pPr>
            <a:r>
              <a:rPr lang="en" sz="5000">
                <a:solidFill>
                  <a:schemeClr val="accent3"/>
                </a:solidFill>
                <a:latin typeface="Staatliches"/>
                <a:ea typeface="Staatliches"/>
                <a:cs typeface="Staatliches"/>
                <a:sym typeface="Staatliches"/>
              </a:rPr>
              <a:t>Grades</a:t>
            </a:r>
            <a:endParaRPr sz="5000">
              <a:solidFill>
                <a:schemeClr val="accent3"/>
              </a:solidFill>
              <a:latin typeface="Staatliches"/>
              <a:ea typeface="Staatliches"/>
              <a:cs typeface="Staatliches"/>
              <a:sym typeface="Staatliches"/>
            </a:endParaRPr>
          </a:p>
          <a:p>
            <a:pPr indent="0" lvl="0" marL="457200" rtl="0" algn="l">
              <a:lnSpc>
                <a:spcPct val="150000"/>
              </a:lnSpc>
              <a:spcBef>
                <a:spcPts val="0"/>
              </a:spcBef>
              <a:spcAft>
                <a:spcPts val="0"/>
              </a:spcAft>
              <a:buNone/>
            </a:pPr>
            <a:r>
              <a:rPr lang="en" sz="5000">
                <a:solidFill>
                  <a:schemeClr val="accent3"/>
                </a:solidFill>
                <a:latin typeface="Staatliches"/>
                <a:ea typeface="Staatliches"/>
                <a:cs typeface="Staatliches"/>
                <a:sym typeface="Staatliches"/>
              </a:rPr>
              <a:t>Purposes</a:t>
            </a:r>
            <a:endParaRPr sz="5000">
              <a:solidFill>
                <a:schemeClr val="accent3"/>
              </a:solidFill>
              <a:latin typeface="Staatliches"/>
              <a:ea typeface="Staatliches"/>
              <a:cs typeface="Staatliches"/>
              <a:sym typeface="Staatliches"/>
            </a:endParaRPr>
          </a:p>
          <a:p>
            <a:pPr indent="0" lvl="0" marL="0" rtl="0" algn="l">
              <a:lnSpc>
                <a:spcPct val="150000"/>
              </a:lnSpc>
              <a:spcBef>
                <a:spcPts val="0"/>
              </a:spcBef>
              <a:spcAft>
                <a:spcPts val="0"/>
              </a:spcAft>
              <a:buNone/>
            </a:pPr>
            <a:r>
              <a:rPr lang="en" sz="5000">
                <a:solidFill>
                  <a:schemeClr val="accent3"/>
                </a:solidFill>
                <a:latin typeface="Staatliches"/>
                <a:ea typeface="Staatliches"/>
                <a:cs typeface="Staatliches"/>
                <a:sym typeface="Staatliches"/>
              </a:rPr>
              <a:t> </a:t>
            </a:r>
            <a:r>
              <a:rPr lang="en" sz="5000">
                <a:solidFill>
                  <a:schemeClr val="accent3"/>
                </a:solidFill>
                <a:latin typeface="Staatliches"/>
                <a:ea typeface="Staatliches"/>
                <a:cs typeface="Staatliches"/>
                <a:sym typeface="Staatliches"/>
              </a:rPr>
              <a:t> </a:t>
            </a:r>
            <a:endParaRPr>
              <a:latin typeface="Anaheim"/>
              <a:ea typeface="Anaheim"/>
              <a:cs typeface="Anaheim"/>
              <a:sym typeface="Anaheim"/>
            </a:endParaRPr>
          </a:p>
        </p:txBody>
      </p:sp>
      <p:sp>
        <p:nvSpPr>
          <p:cNvPr id="857" name="Google Shape;857;p31"/>
          <p:cNvSpPr/>
          <p:nvPr/>
        </p:nvSpPr>
        <p:spPr>
          <a:xfrm>
            <a:off x="2925050" y="2101175"/>
            <a:ext cx="787800" cy="717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2925050" y="3212200"/>
            <a:ext cx="787800" cy="717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31"/>
          <p:cNvGrpSpPr/>
          <p:nvPr/>
        </p:nvGrpSpPr>
        <p:grpSpPr>
          <a:xfrm>
            <a:off x="2975036" y="3268528"/>
            <a:ext cx="687840" cy="604943"/>
            <a:chOff x="1749728" y="2894777"/>
            <a:chExt cx="386927" cy="363438"/>
          </a:xfrm>
        </p:grpSpPr>
        <p:sp>
          <p:nvSpPr>
            <p:cNvPr id="860" name="Google Shape;860;p31"/>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1"/>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1"/>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1"/>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1"/>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1"/>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1"/>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31"/>
          <p:cNvGrpSpPr/>
          <p:nvPr/>
        </p:nvGrpSpPr>
        <p:grpSpPr>
          <a:xfrm>
            <a:off x="3005892" y="2142582"/>
            <a:ext cx="657111" cy="604958"/>
            <a:chOff x="3539102" y="2427549"/>
            <a:chExt cx="355099" cy="355481"/>
          </a:xfrm>
        </p:grpSpPr>
        <p:sp>
          <p:nvSpPr>
            <p:cNvPr id="868" name="Google Shape;868;p31"/>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1"/>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31"/>
          <p:cNvGrpSpPr/>
          <p:nvPr/>
        </p:nvGrpSpPr>
        <p:grpSpPr>
          <a:xfrm>
            <a:off x="2974547" y="997190"/>
            <a:ext cx="687395" cy="643658"/>
            <a:chOff x="1940725" y="2635150"/>
            <a:chExt cx="390100" cy="367175"/>
          </a:xfrm>
        </p:grpSpPr>
        <p:sp>
          <p:nvSpPr>
            <p:cNvPr id="871" name="Google Shape;871;p31"/>
            <p:cNvSpPr/>
            <p:nvPr/>
          </p:nvSpPr>
          <p:spPr>
            <a:xfrm>
              <a:off x="1940725" y="2635400"/>
              <a:ext cx="240900" cy="275750"/>
            </a:xfrm>
            <a:custGeom>
              <a:rect b="b" l="l" r="r" t="t"/>
              <a:pathLst>
                <a:path extrusionOk="0" h="11030" w="9636">
                  <a:moveTo>
                    <a:pt x="6369" y="0"/>
                  </a:moveTo>
                  <a:cubicBezTo>
                    <a:pt x="4053" y="0"/>
                    <a:pt x="1829" y="1463"/>
                    <a:pt x="1087" y="3903"/>
                  </a:cubicBezTo>
                  <a:cubicBezTo>
                    <a:pt x="0" y="7447"/>
                    <a:pt x="2646" y="11029"/>
                    <a:pt x="6351" y="11029"/>
                  </a:cubicBezTo>
                  <a:cubicBezTo>
                    <a:pt x="6357" y="11029"/>
                    <a:pt x="6363" y="11029"/>
                    <a:pt x="6369" y="11029"/>
                  </a:cubicBezTo>
                  <a:cubicBezTo>
                    <a:pt x="6666" y="11029"/>
                    <a:pt x="6666" y="10584"/>
                    <a:pt x="6369" y="10584"/>
                  </a:cubicBezTo>
                  <a:cubicBezTo>
                    <a:pt x="6363" y="10584"/>
                    <a:pt x="6357" y="10584"/>
                    <a:pt x="6351" y="10585"/>
                  </a:cubicBezTo>
                  <a:cubicBezTo>
                    <a:pt x="2949" y="10585"/>
                    <a:pt x="511" y="7296"/>
                    <a:pt x="1503" y="4035"/>
                  </a:cubicBezTo>
                  <a:cubicBezTo>
                    <a:pt x="2187" y="1788"/>
                    <a:pt x="4235" y="439"/>
                    <a:pt x="6367" y="439"/>
                  </a:cubicBezTo>
                  <a:cubicBezTo>
                    <a:pt x="7329" y="439"/>
                    <a:pt x="8308" y="714"/>
                    <a:pt x="9186" y="1304"/>
                  </a:cubicBezTo>
                  <a:cubicBezTo>
                    <a:pt x="9231" y="1335"/>
                    <a:pt x="9275" y="1348"/>
                    <a:pt x="9316" y="1348"/>
                  </a:cubicBezTo>
                  <a:cubicBezTo>
                    <a:pt x="9505" y="1348"/>
                    <a:pt x="9635" y="1077"/>
                    <a:pt x="9441" y="945"/>
                  </a:cubicBezTo>
                  <a:cubicBezTo>
                    <a:pt x="8484" y="300"/>
                    <a:pt x="7417" y="0"/>
                    <a:pt x="636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1"/>
            <p:cNvSpPr/>
            <p:nvPr/>
          </p:nvSpPr>
          <p:spPr>
            <a:xfrm>
              <a:off x="2117300" y="2877625"/>
              <a:ext cx="62550" cy="31125"/>
            </a:xfrm>
            <a:custGeom>
              <a:rect b="b" l="l" r="r" t="t"/>
              <a:pathLst>
                <a:path extrusionOk="0" h="1245" w="2502">
                  <a:moveTo>
                    <a:pt x="2243" y="0"/>
                  </a:moveTo>
                  <a:cubicBezTo>
                    <a:pt x="2203" y="0"/>
                    <a:pt x="2161" y="12"/>
                    <a:pt x="2123" y="36"/>
                  </a:cubicBezTo>
                  <a:cubicBezTo>
                    <a:pt x="1566" y="414"/>
                    <a:pt x="942" y="669"/>
                    <a:pt x="290" y="801"/>
                  </a:cubicBezTo>
                  <a:cubicBezTo>
                    <a:pt x="1" y="836"/>
                    <a:pt x="61" y="1244"/>
                    <a:pt x="311" y="1244"/>
                  </a:cubicBezTo>
                  <a:cubicBezTo>
                    <a:pt x="331" y="1244"/>
                    <a:pt x="353" y="1241"/>
                    <a:pt x="375" y="1236"/>
                  </a:cubicBezTo>
                  <a:cubicBezTo>
                    <a:pt x="1084" y="1094"/>
                    <a:pt x="1764" y="811"/>
                    <a:pt x="2369" y="404"/>
                  </a:cubicBezTo>
                  <a:cubicBezTo>
                    <a:pt x="2473" y="338"/>
                    <a:pt x="2501" y="196"/>
                    <a:pt x="2426" y="102"/>
                  </a:cubicBezTo>
                  <a:cubicBezTo>
                    <a:pt x="2384" y="36"/>
                    <a:pt x="2315" y="0"/>
                    <a:pt x="224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p:nvPr/>
          </p:nvSpPr>
          <p:spPr>
            <a:xfrm>
              <a:off x="1966225" y="2661525"/>
              <a:ext cx="214950" cy="223625"/>
            </a:xfrm>
            <a:custGeom>
              <a:rect b="b" l="l" r="r" t="t"/>
              <a:pathLst>
                <a:path extrusionOk="0" h="8945" w="8598">
                  <a:moveTo>
                    <a:pt x="5348" y="1"/>
                  </a:moveTo>
                  <a:cubicBezTo>
                    <a:pt x="3622" y="1"/>
                    <a:pt x="1928" y="993"/>
                    <a:pt x="1201" y="2782"/>
                  </a:cubicBezTo>
                  <a:cubicBezTo>
                    <a:pt x="1" y="5712"/>
                    <a:pt x="2137" y="8925"/>
                    <a:pt x="5303" y="8944"/>
                  </a:cubicBezTo>
                  <a:lnTo>
                    <a:pt x="5350" y="8944"/>
                  </a:lnTo>
                  <a:cubicBezTo>
                    <a:pt x="5362" y="8944"/>
                    <a:pt x="5374" y="8944"/>
                    <a:pt x="5385" y="8944"/>
                  </a:cubicBezTo>
                  <a:cubicBezTo>
                    <a:pt x="6526" y="8944"/>
                    <a:pt x="7636" y="8492"/>
                    <a:pt x="8459" y="7687"/>
                  </a:cubicBezTo>
                  <a:cubicBezTo>
                    <a:pt x="8544" y="7602"/>
                    <a:pt x="8544" y="7460"/>
                    <a:pt x="8459" y="7375"/>
                  </a:cubicBezTo>
                  <a:cubicBezTo>
                    <a:pt x="8417" y="7333"/>
                    <a:pt x="8360" y="7312"/>
                    <a:pt x="8303" y="7312"/>
                  </a:cubicBezTo>
                  <a:cubicBezTo>
                    <a:pt x="8247" y="7312"/>
                    <a:pt x="8190" y="7333"/>
                    <a:pt x="8147" y="7375"/>
                  </a:cubicBezTo>
                  <a:cubicBezTo>
                    <a:pt x="7391" y="8103"/>
                    <a:pt x="6390" y="8509"/>
                    <a:pt x="5341" y="8509"/>
                  </a:cubicBezTo>
                  <a:lnTo>
                    <a:pt x="5312" y="8509"/>
                  </a:lnTo>
                  <a:cubicBezTo>
                    <a:pt x="2449" y="8491"/>
                    <a:pt x="521" y="5589"/>
                    <a:pt x="1598" y="2943"/>
                  </a:cubicBezTo>
                  <a:cubicBezTo>
                    <a:pt x="2262" y="1332"/>
                    <a:pt x="3794" y="438"/>
                    <a:pt x="5352" y="438"/>
                  </a:cubicBezTo>
                  <a:cubicBezTo>
                    <a:pt x="6345" y="438"/>
                    <a:pt x="7349" y="801"/>
                    <a:pt x="8147" y="1573"/>
                  </a:cubicBezTo>
                  <a:cubicBezTo>
                    <a:pt x="8193" y="1612"/>
                    <a:pt x="8242" y="1629"/>
                    <a:pt x="8289" y="1629"/>
                  </a:cubicBezTo>
                  <a:cubicBezTo>
                    <a:pt x="8457" y="1629"/>
                    <a:pt x="8597" y="1416"/>
                    <a:pt x="8450" y="1261"/>
                  </a:cubicBezTo>
                  <a:cubicBezTo>
                    <a:pt x="7563" y="404"/>
                    <a:pt x="6449" y="1"/>
                    <a:pt x="534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1"/>
            <p:cNvSpPr/>
            <p:nvPr/>
          </p:nvSpPr>
          <p:spPr>
            <a:xfrm>
              <a:off x="2063350" y="2706325"/>
              <a:ext cx="73025" cy="133875"/>
            </a:xfrm>
            <a:custGeom>
              <a:rect b="b" l="l" r="r" t="t"/>
              <a:pathLst>
                <a:path extrusionOk="0" h="5355" w="2921">
                  <a:moveTo>
                    <a:pt x="1238" y="858"/>
                  </a:moveTo>
                  <a:lnTo>
                    <a:pt x="1238" y="2436"/>
                  </a:lnTo>
                  <a:cubicBezTo>
                    <a:pt x="785" y="2361"/>
                    <a:pt x="435" y="2039"/>
                    <a:pt x="435" y="1652"/>
                  </a:cubicBezTo>
                  <a:cubicBezTo>
                    <a:pt x="435" y="1264"/>
                    <a:pt x="775" y="943"/>
                    <a:pt x="1238" y="858"/>
                  </a:cubicBezTo>
                  <a:close/>
                  <a:moveTo>
                    <a:pt x="1673" y="2918"/>
                  </a:moveTo>
                  <a:cubicBezTo>
                    <a:pt x="2127" y="2994"/>
                    <a:pt x="2467" y="3315"/>
                    <a:pt x="2467" y="3703"/>
                  </a:cubicBezTo>
                  <a:cubicBezTo>
                    <a:pt x="2467" y="4090"/>
                    <a:pt x="2127" y="4421"/>
                    <a:pt x="1673" y="4497"/>
                  </a:cubicBezTo>
                  <a:lnTo>
                    <a:pt x="1673" y="2918"/>
                  </a:lnTo>
                  <a:close/>
                  <a:moveTo>
                    <a:pt x="1456" y="0"/>
                  </a:moveTo>
                  <a:cubicBezTo>
                    <a:pt x="1352" y="0"/>
                    <a:pt x="1248" y="69"/>
                    <a:pt x="1238" y="206"/>
                  </a:cubicBezTo>
                  <a:lnTo>
                    <a:pt x="1238" y="414"/>
                  </a:lnTo>
                  <a:cubicBezTo>
                    <a:pt x="539" y="508"/>
                    <a:pt x="0" y="1028"/>
                    <a:pt x="0" y="1652"/>
                  </a:cubicBezTo>
                  <a:cubicBezTo>
                    <a:pt x="0" y="2266"/>
                    <a:pt x="539" y="2795"/>
                    <a:pt x="1238" y="2881"/>
                  </a:cubicBezTo>
                  <a:lnTo>
                    <a:pt x="1238" y="4497"/>
                  </a:lnTo>
                  <a:cubicBezTo>
                    <a:pt x="785" y="4421"/>
                    <a:pt x="435" y="4090"/>
                    <a:pt x="435" y="3703"/>
                  </a:cubicBezTo>
                  <a:cubicBezTo>
                    <a:pt x="425" y="3570"/>
                    <a:pt x="321" y="3504"/>
                    <a:pt x="217" y="3504"/>
                  </a:cubicBezTo>
                  <a:cubicBezTo>
                    <a:pt x="114" y="3504"/>
                    <a:pt x="10" y="3570"/>
                    <a:pt x="0" y="3703"/>
                  </a:cubicBezTo>
                  <a:cubicBezTo>
                    <a:pt x="0" y="4336"/>
                    <a:pt x="539" y="4846"/>
                    <a:pt x="1238" y="4941"/>
                  </a:cubicBezTo>
                  <a:lnTo>
                    <a:pt x="1238" y="5149"/>
                  </a:lnTo>
                  <a:cubicBezTo>
                    <a:pt x="1248" y="5286"/>
                    <a:pt x="1352" y="5354"/>
                    <a:pt x="1456" y="5354"/>
                  </a:cubicBezTo>
                  <a:cubicBezTo>
                    <a:pt x="1559" y="5354"/>
                    <a:pt x="1663" y="5286"/>
                    <a:pt x="1673" y="5149"/>
                  </a:cubicBezTo>
                  <a:lnTo>
                    <a:pt x="1673" y="4941"/>
                  </a:lnTo>
                  <a:cubicBezTo>
                    <a:pt x="2372" y="4846"/>
                    <a:pt x="2911" y="4326"/>
                    <a:pt x="2911" y="3703"/>
                  </a:cubicBezTo>
                  <a:cubicBezTo>
                    <a:pt x="2911" y="3079"/>
                    <a:pt x="2372" y="2559"/>
                    <a:pt x="1673" y="2474"/>
                  </a:cubicBezTo>
                  <a:lnTo>
                    <a:pt x="1673" y="858"/>
                  </a:lnTo>
                  <a:cubicBezTo>
                    <a:pt x="2127" y="934"/>
                    <a:pt x="2467" y="1264"/>
                    <a:pt x="2467" y="1652"/>
                  </a:cubicBezTo>
                  <a:cubicBezTo>
                    <a:pt x="2457" y="1808"/>
                    <a:pt x="2573" y="1886"/>
                    <a:pt x="2689" y="1886"/>
                  </a:cubicBezTo>
                  <a:cubicBezTo>
                    <a:pt x="2805" y="1886"/>
                    <a:pt x="2920" y="1808"/>
                    <a:pt x="2911" y="1652"/>
                  </a:cubicBezTo>
                  <a:cubicBezTo>
                    <a:pt x="2911" y="1019"/>
                    <a:pt x="2372" y="508"/>
                    <a:pt x="1673" y="414"/>
                  </a:cubicBezTo>
                  <a:lnTo>
                    <a:pt x="1673" y="206"/>
                  </a:lnTo>
                  <a:cubicBezTo>
                    <a:pt x="1663" y="69"/>
                    <a:pt x="1559" y="0"/>
                    <a:pt x="145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1"/>
            <p:cNvSpPr/>
            <p:nvPr/>
          </p:nvSpPr>
          <p:spPr>
            <a:xfrm>
              <a:off x="2141775" y="2635150"/>
              <a:ext cx="189050" cy="367175"/>
            </a:xfrm>
            <a:custGeom>
              <a:rect b="b" l="l" r="r" t="t"/>
              <a:pathLst>
                <a:path extrusionOk="0" h="14687" w="7562">
                  <a:moveTo>
                    <a:pt x="1900" y="0"/>
                  </a:moveTo>
                  <a:cubicBezTo>
                    <a:pt x="1777" y="0"/>
                    <a:pt x="1683" y="95"/>
                    <a:pt x="1683" y="218"/>
                  </a:cubicBezTo>
                  <a:lnTo>
                    <a:pt x="1683" y="10954"/>
                  </a:lnTo>
                  <a:lnTo>
                    <a:pt x="294" y="10954"/>
                  </a:lnTo>
                  <a:cubicBezTo>
                    <a:pt x="95" y="10954"/>
                    <a:pt x="1" y="11199"/>
                    <a:pt x="152" y="11341"/>
                  </a:cubicBezTo>
                  <a:lnTo>
                    <a:pt x="3658" y="14630"/>
                  </a:lnTo>
                  <a:cubicBezTo>
                    <a:pt x="3701" y="14668"/>
                    <a:pt x="3755" y="14687"/>
                    <a:pt x="3809" y="14687"/>
                  </a:cubicBezTo>
                  <a:cubicBezTo>
                    <a:pt x="3864" y="14687"/>
                    <a:pt x="3918" y="14668"/>
                    <a:pt x="3961" y="14630"/>
                  </a:cubicBezTo>
                  <a:lnTo>
                    <a:pt x="7476" y="11341"/>
                  </a:lnTo>
                  <a:cubicBezTo>
                    <a:pt x="7533" y="11275"/>
                    <a:pt x="7561" y="11190"/>
                    <a:pt x="7533" y="11105"/>
                  </a:cubicBezTo>
                  <a:cubicBezTo>
                    <a:pt x="7495" y="11020"/>
                    <a:pt x="7419" y="10973"/>
                    <a:pt x="7325" y="10973"/>
                  </a:cubicBezTo>
                  <a:lnTo>
                    <a:pt x="5945" y="10973"/>
                  </a:lnTo>
                  <a:lnTo>
                    <a:pt x="5945" y="7485"/>
                  </a:lnTo>
                  <a:cubicBezTo>
                    <a:pt x="5955" y="7325"/>
                    <a:pt x="5839" y="7244"/>
                    <a:pt x="5724" y="7244"/>
                  </a:cubicBezTo>
                  <a:cubicBezTo>
                    <a:pt x="5610" y="7244"/>
                    <a:pt x="5496" y="7325"/>
                    <a:pt x="5510" y="7485"/>
                  </a:cubicBezTo>
                  <a:lnTo>
                    <a:pt x="5510" y="11190"/>
                  </a:lnTo>
                  <a:cubicBezTo>
                    <a:pt x="5510" y="11313"/>
                    <a:pt x="5605" y="11407"/>
                    <a:pt x="5728" y="11407"/>
                  </a:cubicBezTo>
                  <a:lnTo>
                    <a:pt x="6777" y="11407"/>
                  </a:lnTo>
                  <a:lnTo>
                    <a:pt x="3819" y="14176"/>
                  </a:lnTo>
                  <a:lnTo>
                    <a:pt x="851" y="11407"/>
                  </a:lnTo>
                  <a:lnTo>
                    <a:pt x="1900" y="11407"/>
                  </a:lnTo>
                  <a:cubicBezTo>
                    <a:pt x="2023" y="11407"/>
                    <a:pt x="2118" y="11313"/>
                    <a:pt x="2118" y="11190"/>
                  </a:cubicBezTo>
                  <a:lnTo>
                    <a:pt x="2118" y="445"/>
                  </a:lnTo>
                  <a:lnTo>
                    <a:pt x="5510" y="445"/>
                  </a:lnTo>
                  <a:lnTo>
                    <a:pt x="5510" y="6597"/>
                  </a:lnTo>
                  <a:cubicBezTo>
                    <a:pt x="5496" y="6758"/>
                    <a:pt x="5610" y="6838"/>
                    <a:pt x="5724" y="6838"/>
                  </a:cubicBezTo>
                  <a:cubicBezTo>
                    <a:pt x="5839" y="6838"/>
                    <a:pt x="5955" y="6758"/>
                    <a:pt x="5945" y="6597"/>
                  </a:cubicBezTo>
                  <a:lnTo>
                    <a:pt x="5945" y="218"/>
                  </a:lnTo>
                  <a:cubicBezTo>
                    <a:pt x="5945" y="95"/>
                    <a:pt x="5841" y="0"/>
                    <a:pt x="572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31"/>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877" name="Google Shape;877;p31"/>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878" name="Google Shape;878;p31"/>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879" name="Google Shape;879;p31"/>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880" name="Google Shape;880;p31"/>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6">
                                            <p:txEl>
                                              <p:pRg end="0" st="0"/>
                                            </p:txEl>
                                          </p:spTgt>
                                        </p:tgtEl>
                                        <p:attrNameLst>
                                          <p:attrName>style.visibility</p:attrName>
                                        </p:attrNameLst>
                                      </p:cBhvr>
                                      <p:to>
                                        <p:strVal val="visible"/>
                                      </p:to>
                                    </p:set>
                                    <p:anim calcmode="lin" valueType="num">
                                      <p:cBhvr additive="base">
                                        <p:cTn dur="1000"/>
                                        <p:tgtEl>
                                          <p:spTgt spid="85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6">
                                            <p:txEl>
                                              <p:pRg end="1" st="1"/>
                                            </p:txEl>
                                          </p:spTgt>
                                        </p:tgtEl>
                                        <p:attrNameLst>
                                          <p:attrName>style.visibility</p:attrName>
                                        </p:attrNameLst>
                                      </p:cBhvr>
                                      <p:to>
                                        <p:strVal val="visible"/>
                                      </p:to>
                                    </p:set>
                                    <p:anim calcmode="lin" valueType="num">
                                      <p:cBhvr additive="base">
                                        <p:cTn dur="1000"/>
                                        <p:tgtEl>
                                          <p:spTgt spid="85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6">
                                            <p:txEl>
                                              <p:pRg end="2" st="2"/>
                                            </p:txEl>
                                          </p:spTgt>
                                        </p:tgtEl>
                                        <p:attrNameLst>
                                          <p:attrName>style.visibility</p:attrName>
                                        </p:attrNameLst>
                                      </p:cBhvr>
                                      <p:to>
                                        <p:strVal val="visible"/>
                                      </p:to>
                                    </p:set>
                                    <p:anim calcmode="lin" valueType="num">
                                      <p:cBhvr additive="base">
                                        <p:cTn dur="1000"/>
                                        <p:tgtEl>
                                          <p:spTgt spid="85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56">
                                            <p:txEl>
                                              <p:pRg end="3" st="3"/>
                                            </p:txEl>
                                          </p:spTgt>
                                        </p:tgtEl>
                                        <p:attrNameLst>
                                          <p:attrName>style.visibility</p:attrName>
                                        </p:attrNameLst>
                                      </p:cBhvr>
                                      <p:to>
                                        <p:strVal val="visible"/>
                                      </p:to>
                                    </p:set>
                                    <p:anim calcmode="lin" valueType="num">
                                      <p:cBhvr additive="base">
                                        <p:cTn dur="1000"/>
                                        <p:tgtEl>
                                          <p:spTgt spid="85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84" name="Shape 884"/>
        <p:cNvGrpSpPr/>
        <p:nvPr/>
      </p:nvGrpSpPr>
      <p:grpSpPr>
        <a:xfrm>
          <a:off x="0" y="0"/>
          <a:ext cx="0" cy="0"/>
          <a:chOff x="0" y="0"/>
          <a:chExt cx="0" cy="0"/>
        </a:xfrm>
      </p:grpSpPr>
      <p:pic>
        <p:nvPicPr>
          <p:cNvPr descr="Check, circle, correct, mark, success, tick, yes icon" id="885" name="Google Shape;885;p32"/>
          <p:cNvPicPr preferRelativeResize="0"/>
          <p:nvPr/>
        </p:nvPicPr>
        <p:blipFill>
          <a:blip r:embed="rId3">
            <a:alphaModFix/>
          </a:blip>
          <a:stretch>
            <a:fillRect/>
          </a:stretch>
        </p:blipFill>
        <p:spPr>
          <a:xfrm>
            <a:off x="1554900" y="1543987"/>
            <a:ext cx="1952275" cy="2531525"/>
          </a:xfrm>
          <a:prstGeom prst="rect">
            <a:avLst/>
          </a:prstGeom>
          <a:noFill/>
          <a:ln>
            <a:noFill/>
          </a:ln>
        </p:spPr>
      </p:pic>
      <p:sp>
        <p:nvSpPr>
          <p:cNvPr id="886" name="Google Shape;886;p32"/>
          <p:cNvSpPr txBox="1"/>
          <p:nvPr>
            <p:ph idx="4294967295" type="ctrTitle"/>
          </p:nvPr>
        </p:nvSpPr>
        <p:spPr>
          <a:xfrm>
            <a:off x="471175" y="840675"/>
            <a:ext cx="7802100" cy="15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Good STATUS      vs.      Bad STATUS</a:t>
            </a:r>
            <a:endParaRPr sz="5000"/>
          </a:p>
        </p:txBody>
      </p:sp>
      <p:pic>
        <p:nvPicPr>
          <p:cNvPr id="887" name="Google Shape;887;p32"/>
          <p:cNvPicPr preferRelativeResize="0"/>
          <p:nvPr/>
        </p:nvPicPr>
        <p:blipFill>
          <a:blip r:embed="rId4">
            <a:alphaModFix/>
          </a:blip>
          <a:stretch>
            <a:fillRect/>
          </a:stretch>
        </p:blipFill>
        <p:spPr>
          <a:xfrm>
            <a:off x="5761525" y="2007425"/>
            <a:ext cx="1784250" cy="1784250"/>
          </a:xfrm>
          <a:prstGeom prst="rect">
            <a:avLst/>
          </a:prstGeom>
          <a:noFill/>
          <a:ln>
            <a:noFill/>
          </a:ln>
        </p:spPr>
      </p:pic>
      <p:sp>
        <p:nvSpPr>
          <p:cNvPr id="888" name="Google Shape;888;p32"/>
          <p:cNvSpPr/>
          <p:nvPr/>
        </p:nvSpPr>
        <p:spPr>
          <a:xfrm>
            <a:off x="-25" y="4746000"/>
            <a:ext cx="19374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Data Exploration</a:t>
            </a:r>
            <a:endParaRPr>
              <a:latin typeface="Anaheim"/>
              <a:ea typeface="Anaheim"/>
              <a:cs typeface="Anaheim"/>
              <a:sym typeface="Anaheim"/>
            </a:endParaRPr>
          </a:p>
        </p:txBody>
      </p:sp>
      <p:sp>
        <p:nvSpPr>
          <p:cNvPr id="889" name="Google Shape;889;p32"/>
          <p:cNvSpPr/>
          <p:nvPr/>
        </p:nvSpPr>
        <p:spPr>
          <a:xfrm>
            <a:off x="1937375" y="4746000"/>
            <a:ext cx="1868700" cy="397500"/>
          </a:xfrm>
          <a:prstGeom prst="roundRect">
            <a:avLst>
              <a:gd fmla="val 4313" name="adj"/>
            </a:avLst>
          </a:prstGeom>
          <a:solidFill>
            <a:srgbClr val="C1E5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Methodology</a:t>
            </a:r>
            <a:endParaRPr>
              <a:latin typeface="Anaheim"/>
              <a:ea typeface="Anaheim"/>
              <a:cs typeface="Anaheim"/>
              <a:sym typeface="Anaheim"/>
            </a:endParaRPr>
          </a:p>
        </p:txBody>
      </p:sp>
      <p:sp>
        <p:nvSpPr>
          <p:cNvPr id="890" name="Google Shape;890;p32"/>
          <p:cNvSpPr/>
          <p:nvPr/>
        </p:nvSpPr>
        <p:spPr>
          <a:xfrm>
            <a:off x="38060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Risk Analysis</a:t>
            </a:r>
            <a:endParaRPr>
              <a:latin typeface="Anaheim"/>
              <a:ea typeface="Anaheim"/>
              <a:cs typeface="Anaheim"/>
              <a:sym typeface="Anaheim"/>
            </a:endParaRPr>
          </a:p>
        </p:txBody>
      </p:sp>
      <p:sp>
        <p:nvSpPr>
          <p:cNvPr id="891" name="Google Shape;891;p32"/>
          <p:cNvSpPr/>
          <p:nvPr/>
        </p:nvSpPr>
        <p:spPr>
          <a:xfrm>
            <a:off x="5618675" y="4746000"/>
            <a:ext cx="18126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Key Takeaways</a:t>
            </a:r>
            <a:endParaRPr>
              <a:latin typeface="Anaheim"/>
              <a:ea typeface="Anaheim"/>
              <a:cs typeface="Anaheim"/>
              <a:sym typeface="Anaheim"/>
            </a:endParaRPr>
          </a:p>
        </p:txBody>
      </p:sp>
      <p:sp>
        <p:nvSpPr>
          <p:cNvPr id="892" name="Google Shape;892;p32"/>
          <p:cNvSpPr/>
          <p:nvPr/>
        </p:nvSpPr>
        <p:spPr>
          <a:xfrm>
            <a:off x="7431000" y="4746000"/>
            <a:ext cx="1713000" cy="397500"/>
          </a:xfrm>
          <a:prstGeom prst="roundRect">
            <a:avLst>
              <a:gd fmla="val 4313" name="adj"/>
            </a:avLst>
          </a:prstGeom>
          <a:solidFill>
            <a:srgbClr val="E0E0E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naheim"/>
                <a:ea typeface="Anaheim"/>
                <a:cs typeface="Anaheim"/>
                <a:sym typeface="Anaheim"/>
              </a:rPr>
              <a:t>Questions</a:t>
            </a:r>
            <a:endParaRPr>
              <a:latin typeface="Anaheim"/>
              <a:ea typeface="Anaheim"/>
              <a:cs typeface="Anaheim"/>
              <a:sym typeface="Anahei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